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5"/>
  </p:notesMasterIdLst>
  <p:sldIdLst>
    <p:sldId id="276" r:id="rId5"/>
    <p:sldId id="287" r:id="rId6"/>
    <p:sldId id="3873" r:id="rId7"/>
    <p:sldId id="282" r:id="rId8"/>
    <p:sldId id="3862" r:id="rId9"/>
    <p:sldId id="335" r:id="rId10"/>
    <p:sldId id="3876" r:id="rId11"/>
    <p:sldId id="3877" r:id="rId12"/>
    <p:sldId id="295" r:id="rId13"/>
    <p:sldId id="38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569"/>
    <a:srgbClr val="F8DD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2" autoAdjust="0"/>
    <p:restoredTop sz="72393" autoAdjust="0"/>
  </p:normalViewPr>
  <p:slideViewPr>
    <p:cSldViewPr snapToGrid="0" snapToObjects="1" showGuides="1">
      <p:cViewPr varScale="1">
        <p:scale>
          <a:sx n="102" d="100"/>
          <a:sy n="102" d="100"/>
        </p:scale>
        <p:origin x="156" y="102"/>
      </p:cViewPr>
      <p:guideLst>
        <p:guide orient="horz" pos="2160"/>
        <p:guide pos="3840"/>
      </p:guideLst>
    </p:cSldViewPr>
  </p:slideViewPr>
  <p:notesTextViewPr>
    <p:cViewPr>
      <p:scale>
        <a:sx n="1" d="1"/>
        <a:sy n="1" d="1"/>
      </p:scale>
      <p:origin x="0" y="0"/>
    </p:cViewPr>
  </p:notesTextViewPr>
  <p:sorterViewPr>
    <p:cViewPr>
      <p:scale>
        <a:sx n="160" d="100"/>
        <a:sy n="160" d="100"/>
      </p:scale>
      <p:origin x="0" y="-11700"/>
    </p:cViewPr>
  </p:sorterViewPr>
  <p:notesViewPr>
    <p:cSldViewPr snapToGrid="0" snapToObjects="1" showGuides="1">
      <p:cViewPr varScale="1">
        <p:scale>
          <a:sx n="163" d="100"/>
          <a:sy n="163" d="100"/>
        </p:scale>
        <p:origin x="5520"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kes, Simon" userId="18d80974-2b02-499b-b177-6523f5abeade" providerId="ADAL" clId="{5721FBEB-E2C5-4165-B5A0-7494D0CD59E9}"/>
    <pc:docChg chg="delSld modSld delMainMaster">
      <pc:chgData name="Nokes, Simon" userId="18d80974-2b02-499b-b177-6523f5abeade" providerId="ADAL" clId="{5721FBEB-E2C5-4165-B5A0-7494D0CD59E9}" dt="2022-04-26T07:48:27.048" v="8" actId="20577"/>
      <pc:docMkLst>
        <pc:docMk/>
      </pc:docMkLst>
      <pc:sldChg chg="modNotesTx">
        <pc:chgData name="Nokes, Simon" userId="18d80974-2b02-499b-b177-6523f5abeade" providerId="ADAL" clId="{5721FBEB-E2C5-4165-B5A0-7494D0CD59E9}" dt="2022-04-26T07:47:06.950" v="0" actId="20577"/>
        <pc:sldMkLst>
          <pc:docMk/>
          <pc:sldMk cId="3884852382" sldId="287"/>
        </pc:sldMkLst>
      </pc:sldChg>
      <pc:sldChg chg="del">
        <pc:chgData name="Nokes, Simon" userId="18d80974-2b02-499b-b177-6523f5abeade" providerId="ADAL" clId="{5721FBEB-E2C5-4165-B5A0-7494D0CD59E9}" dt="2022-04-26T07:48:05.521" v="5" actId="47"/>
        <pc:sldMkLst>
          <pc:docMk/>
          <pc:sldMk cId="382814761" sldId="291"/>
        </pc:sldMkLst>
      </pc:sldChg>
      <pc:sldChg chg="modNotesTx">
        <pc:chgData name="Nokes, Simon" userId="18d80974-2b02-499b-b177-6523f5abeade" providerId="ADAL" clId="{5721FBEB-E2C5-4165-B5A0-7494D0CD59E9}" dt="2022-04-26T07:47:24.335" v="2" actId="20577"/>
        <pc:sldMkLst>
          <pc:docMk/>
          <pc:sldMk cId="3767599091" sldId="335"/>
        </pc:sldMkLst>
      </pc:sldChg>
      <pc:sldChg chg="del">
        <pc:chgData name="Nokes, Simon" userId="18d80974-2b02-499b-b177-6523f5abeade" providerId="ADAL" clId="{5721FBEB-E2C5-4165-B5A0-7494D0CD59E9}" dt="2022-04-26T07:48:08.113" v="6" actId="47"/>
        <pc:sldMkLst>
          <pc:docMk/>
          <pc:sldMk cId="2312131536" sldId="394"/>
        </pc:sldMkLst>
      </pc:sldChg>
      <pc:sldChg chg="modNotesTx">
        <pc:chgData name="Nokes, Simon" userId="18d80974-2b02-499b-b177-6523f5abeade" providerId="ADAL" clId="{5721FBEB-E2C5-4165-B5A0-7494D0CD59E9}" dt="2022-04-26T07:47:20.069" v="1" actId="20577"/>
        <pc:sldMkLst>
          <pc:docMk/>
          <pc:sldMk cId="2363221527" sldId="3862"/>
        </pc:sldMkLst>
      </pc:sldChg>
      <pc:sldChg chg="del">
        <pc:chgData name="Nokes, Simon" userId="18d80974-2b02-499b-b177-6523f5abeade" providerId="ADAL" clId="{5721FBEB-E2C5-4165-B5A0-7494D0CD59E9}" dt="2022-04-26T07:48:09.171" v="7" actId="47"/>
        <pc:sldMkLst>
          <pc:docMk/>
          <pc:sldMk cId="2781300624" sldId="3874"/>
        </pc:sldMkLst>
      </pc:sldChg>
      <pc:sldChg chg="modNotesTx">
        <pc:chgData name="Nokes, Simon" userId="18d80974-2b02-499b-b177-6523f5abeade" providerId="ADAL" clId="{5721FBEB-E2C5-4165-B5A0-7494D0CD59E9}" dt="2022-04-26T07:48:27.048" v="8" actId="20577"/>
        <pc:sldMkLst>
          <pc:docMk/>
          <pc:sldMk cId="690202185" sldId="3875"/>
        </pc:sldMkLst>
      </pc:sldChg>
      <pc:sldChg chg="modNotesTx">
        <pc:chgData name="Nokes, Simon" userId="18d80974-2b02-499b-b177-6523f5abeade" providerId="ADAL" clId="{5721FBEB-E2C5-4165-B5A0-7494D0CD59E9}" dt="2022-04-26T07:47:39.099" v="3" actId="20577"/>
        <pc:sldMkLst>
          <pc:docMk/>
          <pc:sldMk cId="4165186925" sldId="3877"/>
        </pc:sldMkLst>
      </pc:sldChg>
      <pc:sldChg chg="del">
        <pc:chgData name="Nokes, Simon" userId="18d80974-2b02-499b-b177-6523f5abeade" providerId="ADAL" clId="{5721FBEB-E2C5-4165-B5A0-7494D0CD59E9}" dt="2022-04-26T07:47:43.207" v="4" actId="47"/>
        <pc:sldMkLst>
          <pc:docMk/>
          <pc:sldMk cId="1943321987" sldId="3878"/>
        </pc:sldMkLst>
      </pc:sldChg>
      <pc:sldMasterChg chg="del delSldLayout">
        <pc:chgData name="Nokes, Simon" userId="18d80974-2b02-499b-b177-6523f5abeade" providerId="ADAL" clId="{5721FBEB-E2C5-4165-B5A0-7494D0CD59E9}" dt="2022-04-26T07:48:09.171" v="7" actId="47"/>
        <pc:sldMasterMkLst>
          <pc:docMk/>
          <pc:sldMasterMk cId="861087394" sldId="2147483660"/>
        </pc:sldMasterMkLst>
        <pc:sldLayoutChg chg="del">
          <pc:chgData name="Nokes, Simon" userId="18d80974-2b02-499b-b177-6523f5abeade" providerId="ADAL" clId="{5721FBEB-E2C5-4165-B5A0-7494D0CD59E9}" dt="2022-04-26T07:48:09.171" v="7" actId="47"/>
          <pc:sldLayoutMkLst>
            <pc:docMk/>
            <pc:sldMasterMk cId="861087394" sldId="2147483660"/>
            <pc:sldLayoutMk cId="595909308" sldId="2147483661"/>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2526841630" sldId="2147483662"/>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2529401372" sldId="2147483663"/>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2606137986" sldId="2147483664"/>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97698776" sldId="2147483665"/>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1867115114" sldId="2147483666"/>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1401843899" sldId="2147483667"/>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3082969573" sldId="2147483668"/>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375962630" sldId="2147483669"/>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761618117" sldId="2147483670"/>
          </pc:sldLayoutMkLst>
        </pc:sldLayoutChg>
        <pc:sldLayoutChg chg="del">
          <pc:chgData name="Nokes, Simon" userId="18d80974-2b02-499b-b177-6523f5abeade" providerId="ADAL" clId="{5721FBEB-E2C5-4165-B5A0-7494D0CD59E9}" dt="2022-04-26T07:48:09.171" v="7" actId="47"/>
          <pc:sldLayoutMkLst>
            <pc:docMk/>
            <pc:sldMasterMk cId="861087394" sldId="2147483660"/>
            <pc:sldLayoutMk cId="875097038" sldId="2147483671"/>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www.enwl.co.uk/about-us/leadership-team/" TargetMode="External"/><Relationship Id="rId2" Type="http://schemas.openxmlformats.org/officeDocument/2006/relationships/hyperlink" Target="https://juergenmaier.co.uk/" TargetMode="External"/><Relationship Id="rId1" Type="http://schemas.openxmlformats.org/officeDocument/2006/relationships/hyperlink" Target="https://gmlep.com/about/board/chris-oglesby" TargetMode="External"/><Relationship Id="rId4" Type="http://schemas.openxmlformats.org/officeDocument/2006/relationships/hyperlink" Target="https://www.research.manchester.ac.uk/portal/r.a.l.jones.html"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nwl.co.uk/about-us/leadership-team/" TargetMode="External"/><Relationship Id="rId2" Type="http://schemas.openxmlformats.org/officeDocument/2006/relationships/hyperlink" Target="https://juergenmaier.co.uk/" TargetMode="External"/><Relationship Id="rId1" Type="http://schemas.openxmlformats.org/officeDocument/2006/relationships/hyperlink" Target="https://gmlep.com/about/board/chris-oglesby" TargetMode="External"/><Relationship Id="rId4" Type="http://schemas.openxmlformats.org/officeDocument/2006/relationships/hyperlink" Target="https://www.research.manchester.ac.uk/portal/r.a.l.jone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1C035-0FFB-4876-BC00-83EA88C29E0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DC32E814-0C9D-4942-B0C0-338B37E24345}">
      <dgm:prSet phldrT="[Text]" custT="1"/>
      <dgm:spPr>
        <a:solidFill>
          <a:srgbClr val="C00000"/>
        </a:solidFill>
      </dgm:spPr>
      <dgm:t>
        <a:bodyPr/>
        <a:lstStyle/>
        <a:p>
          <a:r>
            <a:rPr lang="en-GB" sz="1200" dirty="0"/>
            <a:t>Innovation Greater Manchester</a:t>
          </a:r>
        </a:p>
        <a:p>
          <a:r>
            <a:rPr lang="en-GB" sz="1200" dirty="0"/>
            <a:t>Board</a:t>
          </a:r>
        </a:p>
      </dgm:t>
    </dgm:pt>
    <dgm:pt modelId="{7DD75C35-BEFD-466E-89DA-75D0FD907F13}" type="parTrans" cxnId="{CAD1E6BB-249C-4605-9497-50FB1F75FAB8}">
      <dgm:prSet/>
      <dgm:spPr/>
      <dgm:t>
        <a:bodyPr/>
        <a:lstStyle/>
        <a:p>
          <a:endParaRPr lang="en-GB"/>
        </a:p>
      </dgm:t>
    </dgm:pt>
    <dgm:pt modelId="{97087A60-EEEC-48D4-84BB-4A89093A571F}" type="sibTrans" cxnId="{CAD1E6BB-249C-4605-9497-50FB1F75FAB8}">
      <dgm:prSet/>
      <dgm:spPr/>
      <dgm:t>
        <a:bodyPr/>
        <a:lstStyle/>
        <a:p>
          <a:endParaRPr lang="en-GB"/>
        </a:p>
      </dgm:t>
    </dgm:pt>
    <dgm:pt modelId="{A1AB28C1-4715-4699-BC01-017B5BEF8F1C}">
      <dgm:prSet phldrT="[Text]" custT="1"/>
      <dgm:spPr>
        <a:solidFill>
          <a:schemeClr val="accent6"/>
        </a:solidFill>
      </dgm:spPr>
      <dgm:t>
        <a:bodyPr/>
        <a:lstStyle/>
        <a:p>
          <a:r>
            <a:rPr lang="en-GB" sz="1000" dirty="0"/>
            <a:t>Public</a:t>
          </a:r>
        </a:p>
      </dgm:t>
    </dgm:pt>
    <dgm:pt modelId="{62758DB0-8B40-476E-B6E8-6C95EE25FDD5}" type="parTrans" cxnId="{7D58B6B3-D556-4D7B-AE44-7E6135CA0602}">
      <dgm:prSet/>
      <dgm:spPr>
        <a:ln>
          <a:solidFill>
            <a:schemeClr val="accent6"/>
          </a:solidFill>
        </a:ln>
      </dgm:spPr>
      <dgm:t>
        <a:bodyPr/>
        <a:lstStyle/>
        <a:p>
          <a:endParaRPr lang="en-GB"/>
        </a:p>
      </dgm:t>
    </dgm:pt>
    <dgm:pt modelId="{7F9507AD-30E8-47D7-8032-DBEE3A0DA2CF}" type="sibTrans" cxnId="{7D58B6B3-D556-4D7B-AE44-7E6135CA0602}">
      <dgm:prSet/>
      <dgm:spPr/>
      <dgm:t>
        <a:bodyPr/>
        <a:lstStyle/>
        <a:p>
          <a:endParaRPr lang="en-GB"/>
        </a:p>
      </dgm:t>
    </dgm:pt>
    <dgm:pt modelId="{0BE89606-5E6A-4821-93A5-616E58769121}">
      <dgm:prSet phldrT="[Text]"/>
      <dgm:spPr/>
      <dgm:t>
        <a:bodyPr/>
        <a:lstStyle/>
        <a:p>
          <a:r>
            <a:rPr lang="en-GB" dirty="0"/>
            <a:t>Academia</a:t>
          </a:r>
        </a:p>
      </dgm:t>
    </dgm:pt>
    <dgm:pt modelId="{F21C76CC-801D-44FA-AA9F-6BC56C27E643}" type="parTrans" cxnId="{DB78CA91-DE80-404F-BD8A-56312DA2659A}">
      <dgm:prSet/>
      <dgm:spPr>
        <a:ln>
          <a:solidFill>
            <a:schemeClr val="accent1"/>
          </a:solidFill>
        </a:ln>
      </dgm:spPr>
      <dgm:t>
        <a:bodyPr/>
        <a:lstStyle/>
        <a:p>
          <a:endParaRPr lang="en-GB"/>
        </a:p>
      </dgm:t>
    </dgm:pt>
    <dgm:pt modelId="{9E1E932A-88F7-4CF0-B96E-6D6F25ACB73E}" type="sibTrans" cxnId="{DB78CA91-DE80-404F-BD8A-56312DA2659A}">
      <dgm:prSet/>
      <dgm:spPr/>
      <dgm:t>
        <a:bodyPr/>
        <a:lstStyle/>
        <a:p>
          <a:endParaRPr lang="en-GB"/>
        </a:p>
      </dgm:t>
    </dgm:pt>
    <dgm:pt modelId="{A98BB2E7-26A9-41A8-A6BB-D7D12CF75CA1}">
      <dgm:prSet phldrT="[Text]"/>
      <dgm:spPr>
        <a:solidFill>
          <a:srgbClr val="C00000"/>
        </a:solidFill>
      </dgm:spPr>
      <dgm:t>
        <a:bodyPr/>
        <a:lstStyle/>
        <a:p>
          <a:r>
            <a:rPr lang="en-GB" dirty="0"/>
            <a:t>Private</a:t>
          </a:r>
        </a:p>
      </dgm:t>
    </dgm:pt>
    <dgm:pt modelId="{13B3308C-9D6F-4568-A52D-45D419394220}" type="parTrans" cxnId="{B2898858-F05A-4D4C-99FB-71519BB2161D}">
      <dgm:prSet/>
      <dgm:spPr>
        <a:ln>
          <a:solidFill>
            <a:srgbClr val="C00000"/>
          </a:solidFill>
        </a:ln>
      </dgm:spPr>
      <dgm:t>
        <a:bodyPr/>
        <a:lstStyle/>
        <a:p>
          <a:endParaRPr lang="en-GB"/>
        </a:p>
      </dgm:t>
    </dgm:pt>
    <dgm:pt modelId="{93857C04-73A0-40A9-8BF1-154F1B8992E9}" type="sibTrans" cxnId="{B2898858-F05A-4D4C-99FB-71519BB2161D}">
      <dgm:prSet/>
      <dgm:spPr/>
      <dgm:t>
        <a:bodyPr/>
        <a:lstStyle/>
        <a:p>
          <a:endParaRPr lang="en-GB"/>
        </a:p>
      </dgm:t>
    </dgm:pt>
    <dgm:pt modelId="{9B73A0E5-EA9C-453C-A31E-EC6730617F27}" type="pres">
      <dgm:prSet presAssocID="{1561C035-0FFB-4876-BC00-83EA88C29E0C}" presName="Name0" presStyleCnt="0">
        <dgm:presLayoutVars>
          <dgm:chMax val="1"/>
          <dgm:chPref val="1"/>
          <dgm:dir/>
          <dgm:animOne val="branch"/>
          <dgm:animLvl val="lvl"/>
        </dgm:presLayoutVars>
      </dgm:prSet>
      <dgm:spPr/>
    </dgm:pt>
    <dgm:pt modelId="{9BDB232B-F447-4E65-851E-374E49D4ECA7}" type="pres">
      <dgm:prSet presAssocID="{DC32E814-0C9D-4942-B0C0-338B37E24345}" presName="singleCycle" presStyleCnt="0"/>
      <dgm:spPr/>
    </dgm:pt>
    <dgm:pt modelId="{BE4EC41B-D28E-44E3-8289-F5AB809ADB52}" type="pres">
      <dgm:prSet presAssocID="{DC32E814-0C9D-4942-B0C0-338B37E24345}" presName="singleCenter" presStyleLbl="node1" presStyleIdx="0" presStyleCnt="4">
        <dgm:presLayoutVars>
          <dgm:chMax val="7"/>
          <dgm:chPref val="7"/>
        </dgm:presLayoutVars>
      </dgm:prSet>
      <dgm:spPr/>
    </dgm:pt>
    <dgm:pt modelId="{7311EB79-BE10-48EB-AA57-23DE6C931FA5}" type="pres">
      <dgm:prSet presAssocID="{13B3308C-9D6F-4568-A52D-45D419394220}" presName="Name56" presStyleLbl="parChTrans1D2" presStyleIdx="0" presStyleCnt="3"/>
      <dgm:spPr/>
    </dgm:pt>
    <dgm:pt modelId="{789233AD-A66F-4DB8-836D-DE81029ACDB4}" type="pres">
      <dgm:prSet presAssocID="{A98BB2E7-26A9-41A8-A6BB-D7D12CF75CA1}" presName="text0" presStyleLbl="node1" presStyleIdx="1" presStyleCnt="4">
        <dgm:presLayoutVars>
          <dgm:bulletEnabled val="1"/>
        </dgm:presLayoutVars>
      </dgm:prSet>
      <dgm:spPr/>
    </dgm:pt>
    <dgm:pt modelId="{9B95019F-3E1B-4F09-8F31-ED15512B6C03}" type="pres">
      <dgm:prSet presAssocID="{62758DB0-8B40-476E-B6E8-6C95EE25FDD5}" presName="Name56" presStyleLbl="parChTrans1D2" presStyleIdx="1" presStyleCnt="3"/>
      <dgm:spPr/>
    </dgm:pt>
    <dgm:pt modelId="{C575C5B0-4CCF-4079-A07F-4F4049ACC859}" type="pres">
      <dgm:prSet presAssocID="{A1AB28C1-4715-4699-BC01-017B5BEF8F1C}" presName="text0" presStyleLbl="node1" presStyleIdx="2" presStyleCnt="4">
        <dgm:presLayoutVars>
          <dgm:bulletEnabled val="1"/>
        </dgm:presLayoutVars>
      </dgm:prSet>
      <dgm:spPr/>
    </dgm:pt>
    <dgm:pt modelId="{3EC0946B-F902-4ECA-B539-998402A7BAE0}" type="pres">
      <dgm:prSet presAssocID="{F21C76CC-801D-44FA-AA9F-6BC56C27E643}" presName="Name56" presStyleLbl="parChTrans1D2" presStyleIdx="2" presStyleCnt="3"/>
      <dgm:spPr/>
    </dgm:pt>
    <dgm:pt modelId="{171190C9-47B3-4124-A125-BE642748C429}" type="pres">
      <dgm:prSet presAssocID="{0BE89606-5E6A-4821-93A5-616E58769121}" presName="text0" presStyleLbl="node1" presStyleIdx="3" presStyleCnt="4">
        <dgm:presLayoutVars>
          <dgm:bulletEnabled val="1"/>
        </dgm:presLayoutVars>
      </dgm:prSet>
      <dgm:spPr/>
    </dgm:pt>
  </dgm:ptLst>
  <dgm:cxnLst>
    <dgm:cxn modelId="{4BA5360D-7176-4279-BAD3-74AB0507AFF8}" type="presOf" srcId="{DC32E814-0C9D-4942-B0C0-338B37E24345}" destId="{BE4EC41B-D28E-44E3-8289-F5AB809ADB52}" srcOrd="0" destOrd="0" presId="urn:microsoft.com/office/officeart/2008/layout/RadialCluster"/>
    <dgm:cxn modelId="{1A79E221-E497-4D60-89B3-B15C0133237D}" type="presOf" srcId="{1561C035-0FFB-4876-BC00-83EA88C29E0C}" destId="{9B73A0E5-EA9C-453C-A31E-EC6730617F27}" srcOrd="0" destOrd="0" presId="urn:microsoft.com/office/officeart/2008/layout/RadialCluster"/>
    <dgm:cxn modelId="{5165296D-93AA-4CFA-BE5B-ACD77E044092}" type="presOf" srcId="{A1AB28C1-4715-4699-BC01-017B5BEF8F1C}" destId="{C575C5B0-4CCF-4079-A07F-4F4049ACC859}" srcOrd="0" destOrd="0" presId="urn:microsoft.com/office/officeart/2008/layout/RadialCluster"/>
    <dgm:cxn modelId="{B2898858-F05A-4D4C-99FB-71519BB2161D}" srcId="{DC32E814-0C9D-4942-B0C0-338B37E24345}" destId="{A98BB2E7-26A9-41A8-A6BB-D7D12CF75CA1}" srcOrd="0" destOrd="0" parTransId="{13B3308C-9D6F-4568-A52D-45D419394220}" sibTransId="{93857C04-73A0-40A9-8BF1-154F1B8992E9}"/>
    <dgm:cxn modelId="{5B26987D-39CC-466F-85C4-D3DB2D899A5D}" type="presOf" srcId="{62758DB0-8B40-476E-B6E8-6C95EE25FDD5}" destId="{9B95019F-3E1B-4F09-8F31-ED15512B6C03}" srcOrd="0" destOrd="0" presId="urn:microsoft.com/office/officeart/2008/layout/RadialCluster"/>
    <dgm:cxn modelId="{DB78CA91-DE80-404F-BD8A-56312DA2659A}" srcId="{DC32E814-0C9D-4942-B0C0-338B37E24345}" destId="{0BE89606-5E6A-4821-93A5-616E58769121}" srcOrd="2" destOrd="0" parTransId="{F21C76CC-801D-44FA-AA9F-6BC56C27E643}" sibTransId="{9E1E932A-88F7-4CF0-B96E-6D6F25ACB73E}"/>
    <dgm:cxn modelId="{A82155A4-A1ED-48B4-A9FE-6739E8A207AF}" type="presOf" srcId="{F21C76CC-801D-44FA-AA9F-6BC56C27E643}" destId="{3EC0946B-F902-4ECA-B539-998402A7BAE0}" srcOrd="0" destOrd="0" presId="urn:microsoft.com/office/officeart/2008/layout/RadialCluster"/>
    <dgm:cxn modelId="{45CC5DA7-96CE-4B1E-AE74-9EDE40536156}" type="presOf" srcId="{0BE89606-5E6A-4821-93A5-616E58769121}" destId="{171190C9-47B3-4124-A125-BE642748C429}" srcOrd="0" destOrd="0" presId="urn:microsoft.com/office/officeart/2008/layout/RadialCluster"/>
    <dgm:cxn modelId="{73511AB2-46DE-43FD-B788-45B58A3546D7}" type="presOf" srcId="{13B3308C-9D6F-4568-A52D-45D419394220}" destId="{7311EB79-BE10-48EB-AA57-23DE6C931FA5}" srcOrd="0" destOrd="0" presId="urn:microsoft.com/office/officeart/2008/layout/RadialCluster"/>
    <dgm:cxn modelId="{7D58B6B3-D556-4D7B-AE44-7E6135CA0602}" srcId="{DC32E814-0C9D-4942-B0C0-338B37E24345}" destId="{A1AB28C1-4715-4699-BC01-017B5BEF8F1C}" srcOrd="1" destOrd="0" parTransId="{62758DB0-8B40-476E-B6E8-6C95EE25FDD5}" sibTransId="{7F9507AD-30E8-47D7-8032-DBEE3A0DA2CF}"/>
    <dgm:cxn modelId="{CAD1E6BB-249C-4605-9497-50FB1F75FAB8}" srcId="{1561C035-0FFB-4876-BC00-83EA88C29E0C}" destId="{DC32E814-0C9D-4942-B0C0-338B37E24345}" srcOrd="0" destOrd="0" parTransId="{7DD75C35-BEFD-466E-89DA-75D0FD907F13}" sibTransId="{97087A60-EEEC-48D4-84BB-4A89093A571F}"/>
    <dgm:cxn modelId="{56D6FED6-C362-4E60-A53F-C508B6681FD6}" type="presOf" srcId="{A98BB2E7-26A9-41A8-A6BB-D7D12CF75CA1}" destId="{789233AD-A66F-4DB8-836D-DE81029ACDB4}" srcOrd="0" destOrd="0" presId="urn:microsoft.com/office/officeart/2008/layout/RadialCluster"/>
    <dgm:cxn modelId="{24E86455-04C3-4426-88C4-BFA220A1CAC2}" type="presParOf" srcId="{9B73A0E5-EA9C-453C-A31E-EC6730617F27}" destId="{9BDB232B-F447-4E65-851E-374E49D4ECA7}" srcOrd="0" destOrd="0" presId="urn:microsoft.com/office/officeart/2008/layout/RadialCluster"/>
    <dgm:cxn modelId="{DB6AFD17-F2A4-4444-AE04-250D51996E68}" type="presParOf" srcId="{9BDB232B-F447-4E65-851E-374E49D4ECA7}" destId="{BE4EC41B-D28E-44E3-8289-F5AB809ADB52}" srcOrd="0" destOrd="0" presId="urn:microsoft.com/office/officeart/2008/layout/RadialCluster"/>
    <dgm:cxn modelId="{6C029263-CA6D-4790-93DB-866DD325EFAA}" type="presParOf" srcId="{9BDB232B-F447-4E65-851E-374E49D4ECA7}" destId="{7311EB79-BE10-48EB-AA57-23DE6C931FA5}" srcOrd="1" destOrd="0" presId="urn:microsoft.com/office/officeart/2008/layout/RadialCluster"/>
    <dgm:cxn modelId="{7804D065-DF3C-441D-85AF-943527CCDA54}" type="presParOf" srcId="{9BDB232B-F447-4E65-851E-374E49D4ECA7}" destId="{789233AD-A66F-4DB8-836D-DE81029ACDB4}" srcOrd="2" destOrd="0" presId="urn:microsoft.com/office/officeart/2008/layout/RadialCluster"/>
    <dgm:cxn modelId="{5AA14987-884A-4ECE-988B-42E1BDB0043F}" type="presParOf" srcId="{9BDB232B-F447-4E65-851E-374E49D4ECA7}" destId="{9B95019F-3E1B-4F09-8F31-ED15512B6C03}" srcOrd="3" destOrd="0" presId="urn:microsoft.com/office/officeart/2008/layout/RadialCluster"/>
    <dgm:cxn modelId="{EBE7969B-13C1-46D3-AE7C-1FBAA2D4FD3C}" type="presParOf" srcId="{9BDB232B-F447-4E65-851E-374E49D4ECA7}" destId="{C575C5B0-4CCF-4079-A07F-4F4049ACC859}" srcOrd="4" destOrd="0" presId="urn:microsoft.com/office/officeart/2008/layout/RadialCluster"/>
    <dgm:cxn modelId="{796A69E5-23B3-4686-832E-0C7D3C73BBCA}" type="presParOf" srcId="{9BDB232B-F447-4E65-851E-374E49D4ECA7}" destId="{3EC0946B-F902-4ECA-B539-998402A7BAE0}" srcOrd="5" destOrd="0" presId="urn:microsoft.com/office/officeart/2008/layout/RadialCluster"/>
    <dgm:cxn modelId="{CF02F3DB-7EC0-4DC6-982E-F26E1DAD4F32}" type="presParOf" srcId="{9BDB232B-F447-4E65-851E-374E49D4ECA7}" destId="{171190C9-47B3-4124-A125-BE642748C42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DE820-86B8-4F45-8B4A-53A18BD2FF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F9FDE46-EC6D-4BE9-8441-1445DF969597}">
      <dgm:prSet phldrT="[Text]"/>
      <dgm:spPr>
        <a:solidFill>
          <a:srgbClr val="C00000"/>
        </a:solidFill>
      </dgm:spPr>
      <dgm:t>
        <a:bodyPr/>
        <a:lstStyle/>
        <a:p>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Chris Oglesby</a:t>
          </a:r>
          <a:r>
            <a:rPr lang="en-GB" dirty="0">
              <a:solidFill>
                <a:schemeClr val="bg1"/>
              </a:solidFill>
            </a:rPr>
            <a:t> </a:t>
          </a:r>
        </a:p>
        <a:p>
          <a:r>
            <a:rPr lang="en-GB" b="0" dirty="0" err="1">
              <a:solidFill>
                <a:schemeClr val="bg1"/>
              </a:solidFill>
            </a:rPr>
            <a:t>Bruntwood</a:t>
          </a:r>
          <a:endParaRPr lang="en-GB" b="0" dirty="0">
            <a:solidFill>
              <a:schemeClr val="bg1"/>
            </a:solidFill>
          </a:endParaRPr>
        </a:p>
        <a:p>
          <a:r>
            <a:rPr lang="en-GB" b="1" dirty="0">
              <a:solidFill>
                <a:schemeClr val="bg1"/>
              </a:solidFill>
            </a:rPr>
            <a:t>Chair</a:t>
          </a:r>
        </a:p>
        <a:p>
          <a:endParaRPr lang="en-GB" b="1" dirty="0">
            <a:solidFill>
              <a:schemeClr val="bg1"/>
            </a:solidFill>
          </a:endParaRPr>
        </a:p>
      </dgm:t>
    </dgm:pt>
    <dgm:pt modelId="{D8991E0A-1E9B-4F84-8E67-4429A7F0AB64}" type="parTrans" cxnId="{B6BEA639-0A3C-4E9C-9648-C2401F1FA7CE}">
      <dgm:prSet/>
      <dgm:spPr/>
      <dgm:t>
        <a:bodyPr/>
        <a:lstStyle/>
        <a:p>
          <a:endParaRPr lang="en-GB"/>
        </a:p>
      </dgm:t>
    </dgm:pt>
    <dgm:pt modelId="{4FACF637-3A1D-4877-9E9C-56D0DE8AA55A}" type="sibTrans" cxnId="{B6BEA639-0A3C-4E9C-9648-C2401F1FA7CE}">
      <dgm:prSet/>
      <dgm:spPr/>
      <dgm:t>
        <a:bodyPr/>
        <a:lstStyle/>
        <a:p>
          <a:endParaRPr lang="en-GB"/>
        </a:p>
      </dgm:t>
    </dgm:pt>
    <dgm:pt modelId="{36FEB291-67B9-48D8-A65B-B34D5F23228D}">
      <dgm:prSet phldrT="[Text]"/>
      <dgm:spPr>
        <a:solidFill>
          <a:srgbClr val="C00000"/>
        </a:solidFill>
      </dgm:spPr>
      <dgm:t>
        <a:bodyPr/>
        <a:lstStyle/>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Juergen Maier</a:t>
          </a:r>
          <a:endParaRPr lang="en-GB" dirty="0">
            <a:solidFill>
              <a:schemeClr val="bg1"/>
            </a:solidFill>
          </a:endParaRPr>
        </a:p>
        <a:p>
          <a:r>
            <a:rPr lang="en-GB" i="1" dirty="0">
              <a:solidFill>
                <a:schemeClr val="bg1"/>
              </a:solidFill>
            </a:rPr>
            <a:t>Graphene &amp; Advanced Materials Manufacturing Alliance</a:t>
          </a:r>
        </a:p>
        <a:p>
          <a:r>
            <a:rPr lang="en-GB" i="1" dirty="0">
              <a:solidFill>
                <a:schemeClr val="bg1"/>
              </a:solidFill>
            </a:rPr>
            <a:t>Advanced Materials &amp; Manufacturing</a:t>
          </a:r>
        </a:p>
      </dgm:t>
    </dgm:pt>
    <dgm:pt modelId="{FA2FFA29-1434-485A-8816-62BA55B69A71}" type="parTrans" cxnId="{C6694361-A8C5-4FEB-8E52-FD6E88721EBA}">
      <dgm:prSet/>
      <dgm:spPr/>
      <dgm:t>
        <a:bodyPr/>
        <a:lstStyle/>
        <a:p>
          <a:endParaRPr lang="en-GB"/>
        </a:p>
      </dgm:t>
    </dgm:pt>
    <dgm:pt modelId="{C05907D0-B63D-47E0-834C-3A3BBE94391D}" type="sibTrans" cxnId="{C6694361-A8C5-4FEB-8E52-FD6E88721EBA}">
      <dgm:prSet/>
      <dgm:spPr/>
      <dgm:t>
        <a:bodyPr/>
        <a:lstStyle/>
        <a:p>
          <a:endParaRPr lang="en-GB"/>
        </a:p>
      </dgm:t>
    </dgm:pt>
    <dgm:pt modelId="{28DF586C-F9AB-49DE-87FB-987C6C68086F}">
      <dgm:prSet phldrT="[Text]"/>
      <dgm:spPr>
        <a:solidFill>
          <a:srgbClr val="C00000"/>
        </a:solidFill>
      </dgm:spPr>
      <dgm:t>
        <a:bodyPr/>
        <a:lstStyle/>
        <a:p>
          <a:r>
            <a:rPr lang="en-GB" dirty="0">
              <a:solidFill>
                <a:schemeClr val="bg1"/>
              </a:solidFill>
            </a:rPr>
            <a:t>Vic Knight</a:t>
          </a:r>
        </a:p>
        <a:p>
          <a:r>
            <a:rPr lang="en-GB" dirty="0">
              <a:solidFill>
                <a:schemeClr val="bg1"/>
              </a:solidFill>
            </a:rPr>
            <a:t>BAE Systems</a:t>
          </a:r>
        </a:p>
        <a:p>
          <a:r>
            <a:rPr lang="en-GB" i="1" dirty="0">
              <a:solidFill>
                <a:schemeClr val="bg1"/>
              </a:solidFill>
            </a:rPr>
            <a:t>Digital Security</a:t>
          </a:r>
        </a:p>
      </dgm:t>
    </dgm:pt>
    <dgm:pt modelId="{66469023-ADBD-46C0-9997-551FAAA2A834}" type="parTrans" cxnId="{692D8739-2C97-4F2D-95ED-1DC5B11640C6}">
      <dgm:prSet/>
      <dgm:spPr/>
      <dgm:t>
        <a:bodyPr/>
        <a:lstStyle/>
        <a:p>
          <a:endParaRPr lang="en-GB"/>
        </a:p>
      </dgm:t>
    </dgm:pt>
    <dgm:pt modelId="{39161959-3252-474E-9AFF-0CCCF498D104}" type="sibTrans" cxnId="{692D8739-2C97-4F2D-95ED-1DC5B11640C6}">
      <dgm:prSet/>
      <dgm:spPr/>
      <dgm:t>
        <a:bodyPr/>
        <a:lstStyle/>
        <a:p>
          <a:endParaRPr lang="en-GB"/>
        </a:p>
      </dgm:t>
    </dgm:pt>
    <dgm:pt modelId="{468EDD88-EE7D-4234-A5D6-587C8998D1E4}">
      <dgm:prSet phldrT="[Text]"/>
      <dgm:spPr>
        <a:solidFill>
          <a:srgbClr val="C00000"/>
        </a:solidFill>
      </dgm:spPr>
      <dgm:t>
        <a:bodyPr/>
        <a:lstStyle/>
        <a:p>
          <a:r>
            <a:rPr lang="en-GB"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Pete Emery</a:t>
          </a:r>
          <a:r>
            <a:rPr lang="en-GB" dirty="0">
              <a:solidFill>
                <a:schemeClr val="bg1"/>
              </a:solidFill>
            </a:rPr>
            <a:t> </a:t>
          </a:r>
        </a:p>
        <a:p>
          <a:r>
            <a:rPr lang="en-GB" dirty="0">
              <a:solidFill>
                <a:schemeClr val="bg1"/>
              </a:solidFill>
            </a:rPr>
            <a:t>Electricity North-West</a:t>
          </a:r>
        </a:p>
        <a:p>
          <a:r>
            <a:rPr lang="en-GB" i="1" dirty="0">
              <a:solidFill>
                <a:schemeClr val="bg1"/>
              </a:solidFill>
            </a:rPr>
            <a:t>Net Zero</a:t>
          </a:r>
        </a:p>
      </dgm:t>
    </dgm:pt>
    <dgm:pt modelId="{35C72E00-78A8-4860-867A-F6BC653E99C0}" type="parTrans" cxnId="{04FD0687-8AA4-4524-960D-680E7EB0884A}">
      <dgm:prSet/>
      <dgm:spPr/>
      <dgm:t>
        <a:bodyPr/>
        <a:lstStyle/>
        <a:p>
          <a:endParaRPr lang="en-GB"/>
        </a:p>
      </dgm:t>
    </dgm:pt>
    <dgm:pt modelId="{0F96ED21-141B-4D96-B4F1-A7075E943984}" type="sibTrans" cxnId="{04FD0687-8AA4-4524-960D-680E7EB0884A}">
      <dgm:prSet/>
      <dgm:spPr/>
      <dgm:t>
        <a:bodyPr/>
        <a:lstStyle/>
        <a:p>
          <a:endParaRPr lang="en-GB"/>
        </a:p>
      </dgm:t>
    </dgm:pt>
    <dgm:pt modelId="{68AC76B0-7F99-4ED4-BD4D-586A8EC3E481}">
      <dgm:prSet phldrT="[Text]"/>
      <dgm:spPr/>
      <dgm:t>
        <a:bodyPr/>
        <a:lstStyle/>
        <a:p>
          <a:r>
            <a:rPr lang="en-GB" dirty="0"/>
            <a:t>University vice chancellors of Manchester, Manchester Met &amp; Salford</a:t>
          </a:r>
        </a:p>
      </dgm:t>
    </dgm:pt>
    <dgm:pt modelId="{4FBFAC6D-9E59-4D29-A710-13B2B6BE7196}" type="parTrans" cxnId="{9AED5515-030C-40C7-93AF-810D773E036B}">
      <dgm:prSet/>
      <dgm:spPr/>
      <dgm:t>
        <a:bodyPr/>
        <a:lstStyle/>
        <a:p>
          <a:endParaRPr lang="en-GB"/>
        </a:p>
      </dgm:t>
    </dgm:pt>
    <dgm:pt modelId="{8B5DDB57-C831-4E6F-BEF7-6258E0E015A6}" type="sibTrans" cxnId="{9AED5515-030C-40C7-93AF-810D773E036B}">
      <dgm:prSet/>
      <dgm:spPr/>
      <dgm:t>
        <a:bodyPr/>
        <a:lstStyle/>
        <a:p>
          <a:endParaRPr lang="en-GB"/>
        </a:p>
      </dgm:t>
    </dgm:pt>
    <dgm:pt modelId="{EFDD6B0D-6AC3-4169-8D5B-BB6E60F9477D}">
      <dgm:prSet phldrT="[Text]"/>
      <dgm:spPr>
        <a:solidFill>
          <a:schemeClr val="accent6"/>
        </a:solidFill>
      </dgm:spPr>
      <dgm:t>
        <a:bodyPr/>
        <a:lstStyle/>
        <a:p>
          <a:r>
            <a:rPr lang="en-GB" dirty="0"/>
            <a:t>Joanne Roney, Manchester City Council</a:t>
          </a:r>
        </a:p>
        <a:p>
          <a:r>
            <a:rPr lang="en-GB" i="1" dirty="0"/>
            <a:t>Economy</a:t>
          </a:r>
        </a:p>
      </dgm:t>
    </dgm:pt>
    <dgm:pt modelId="{8BACC447-F868-4275-A455-519F16F04E22}" type="parTrans" cxnId="{38BCCB5E-C8BC-4C11-B5FD-2F47220DA2C8}">
      <dgm:prSet/>
      <dgm:spPr/>
      <dgm:t>
        <a:bodyPr/>
        <a:lstStyle/>
        <a:p>
          <a:endParaRPr lang="en-GB"/>
        </a:p>
      </dgm:t>
    </dgm:pt>
    <dgm:pt modelId="{CE3C4A70-9C5B-4427-9107-AA5689F57287}" type="sibTrans" cxnId="{38BCCB5E-C8BC-4C11-B5FD-2F47220DA2C8}">
      <dgm:prSet/>
      <dgm:spPr/>
      <dgm:t>
        <a:bodyPr/>
        <a:lstStyle/>
        <a:p>
          <a:endParaRPr lang="en-GB"/>
        </a:p>
      </dgm:t>
    </dgm:pt>
    <dgm:pt modelId="{AD758B5B-A129-40C8-A667-D27B0F423B69}">
      <dgm:prSet phldrT="[Text]"/>
      <dgm:spPr>
        <a:solidFill>
          <a:schemeClr val="accent6"/>
        </a:solidFill>
      </dgm:spPr>
      <dgm:t>
        <a:bodyPr/>
        <a:lstStyle/>
        <a:p>
          <a:r>
            <a:rPr lang="en-GB" dirty="0"/>
            <a:t>Tom Stannard, Salford Council</a:t>
          </a:r>
        </a:p>
        <a:p>
          <a:r>
            <a:rPr lang="en-GB" i="1" dirty="0"/>
            <a:t>Skills</a:t>
          </a:r>
        </a:p>
      </dgm:t>
    </dgm:pt>
    <dgm:pt modelId="{325EA8C9-B2F3-444C-9FF1-A2133BFBBD9C}" type="parTrans" cxnId="{562CB1EB-DBB0-4BEF-B89F-12AA13596E64}">
      <dgm:prSet/>
      <dgm:spPr/>
      <dgm:t>
        <a:bodyPr/>
        <a:lstStyle/>
        <a:p>
          <a:endParaRPr lang="en-GB"/>
        </a:p>
      </dgm:t>
    </dgm:pt>
    <dgm:pt modelId="{C382D06B-3BAC-4154-8C90-1C3939A4DD2E}" type="sibTrans" cxnId="{562CB1EB-DBB0-4BEF-B89F-12AA13596E64}">
      <dgm:prSet/>
      <dgm:spPr/>
      <dgm:t>
        <a:bodyPr/>
        <a:lstStyle/>
        <a:p>
          <a:endParaRPr lang="en-GB"/>
        </a:p>
      </dgm:t>
    </dgm:pt>
    <dgm:pt modelId="{D788A689-CFB7-419F-8399-22C1C2725524}">
      <dgm:prSet phldrT="[Text]"/>
      <dgm:spPr>
        <a:solidFill>
          <a:schemeClr val="tx1"/>
        </a:solidFill>
      </dgm:spPr>
      <dgm:t>
        <a:bodyPr/>
        <a:lstStyle/>
        <a:p>
          <a:r>
            <a:rPr lang="en-GB"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Professor Richard Jones</a:t>
          </a:r>
          <a:endParaRPr lang="en-GB" dirty="0">
            <a:solidFill>
              <a:schemeClr val="bg1"/>
            </a:solidFill>
          </a:endParaRPr>
        </a:p>
        <a:p>
          <a:r>
            <a:rPr lang="en-GB" i="1" dirty="0">
              <a:solidFill>
                <a:schemeClr val="bg1"/>
              </a:solidFill>
            </a:rPr>
            <a:t>Independent Science Advisor</a:t>
          </a:r>
        </a:p>
      </dgm:t>
    </dgm:pt>
    <dgm:pt modelId="{4AEEC965-64A7-47A3-8673-644A66188ACE}" type="parTrans" cxnId="{74C283F2-8824-44EF-BD42-C7B41D47F1E1}">
      <dgm:prSet/>
      <dgm:spPr/>
      <dgm:t>
        <a:bodyPr/>
        <a:lstStyle/>
        <a:p>
          <a:endParaRPr lang="en-GB"/>
        </a:p>
      </dgm:t>
    </dgm:pt>
    <dgm:pt modelId="{0DBDCB0D-3909-4FEF-BB9B-B6FAC4DFD5DE}" type="sibTrans" cxnId="{74C283F2-8824-44EF-BD42-C7B41D47F1E1}">
      <dgm:prSet/>
      <dgm:spPr/>
      <dgm:t>
        <a:bodyPr/>
        <a:lstStyle/>
        <a:p>
          <a:endParaRPr lang="en-GB"/>
        </a:p>
      </dgm:t>
    </dgm:pt>
    <dgm:pt modelId="{7B0CC19F-3342-4619-8DDC-D39688D4F70E}">
      <dgm:prSet phldrT="[Text]"/>
      <dgm:spPr>
        <a:solidFill>
          <a:srgbClr val="C00000"/>
        </a:solidFill>
      </dgm:spPr>
      <dgm:t>
        <a:bodyPr/>
        <a:lstStyle/>
        <a:p>
          <a:r>
            <a:rPr lang="en-GB" i="1" dirty="0"/>
            <a:t>Health Innovation business lead (tbc)</a:t>
          </a:r>
        </a:p>
      </dgm:t>
    </dgm:pt>
    <dgm:pt modelId="{70158338-1742-4030-9EAD-13AF303D9BA3}" type="parTrans" cxnId="{DEA64B81-4233-41A7-962A-CC69293ED548}">
      <dgm:prSet/>
      <dgm:spPr/>
      <dgm:t>
        <a:bodyPr/>
        <a:lstStyle/>
        <a:p>
          <a:endParaRPr lang="en-GB"/>
        </a:p>
      </dgm:t>
    </dgm:pt>
    <dgm:pt modelId="{49D1B28D-15F0-4990-ACB9-A605FF171D5F}" type="sibTrans" cxnId="{DEA64B81-4233-41A7-962A-CC69293ED548}">
      <dgm:prSet/>
      <dgm:spPr/>
      <dgm:t>
        <a:bodyPr/>
        <a:lstStyle/>
        <a:p>
          <a:endParaRPr lang="en-GB"/>
        </a:p>
      </dgm:t>
    </dgm:pt>
    <dgm:pt modelId="{B1E943E7-D048-4619-8B2C-5BA1F42742C4}">
      <dgm:prSet phldrT="[Text]"/>
      <dgm:spPr>
        <a:solidFill>
          <a:srgbClr val="C00000"/>
        </a:solidFill>
      </dgm:spPr>
      <dgm:t>
        <a:bodyPr/>
        <a:lstStyle/>
        <a:p>
          <a:r>
            <a:rPr lang="en-GB" dirty="0">
              <a:solidFill>
                <a:schemeClr val="bg1"/>
              </a:solidFill>
            </a:rPr>
            <a:t>Lou Cordwell, Magnetic North</a:t>
          </a:r>
        </a:p>
        <a:p>
          <a:r>
            <a:rPr lang="en-GB" i="1" dirty="0">
              <a:solidFill>
                <a:schemeClr val="bg1"/>
              </a:solidFill>
            </a:rPr>
            <a:t>Creative &amp; Digital</a:t>
          </a:r>
        </a:p>
      </dgm:t>
    </dgm:pt>
    <dgm:pt modelId="{EEAE4389-5880-436A-8E03-922CC23BD355}" type="parTrans" cxnId="{72C7C39D-88C9-4866-AB54-6BE56C5F73DB}">
      <dgm:prSet/>
      <dgm:spPr/>
      <dgm:t>
        <a:bodyPr/>
        <a:lstStyle/>
        <a:p>
          <a:endParaRPr lang="en-GB"/>
        </a:p>
      </dgm:t>
    </dgm:pt>
    <dgm:pt modelId="{CA3FC17A-961E-4FE3-A0F5-8A07B528CFD2}" type="sibTrans" cxnId="{72C7C39D-88C9-4866-AB54-6BE56C5F73DB}">
      <dgm:prSet/>
      <dgm:spPr/>
      <dgm:t>
        <a:bodyPr/>
        <a:lstStyle/>
        <a:p>
          <a:endParaRPr lang="en-GB"/>
        </a:p>
      </dgm:t>
    </dgm:pt>
    <dgm:pt modelId="{87B0DFF3-C5C8-4E2E-86AD-AF80A934C855}">
      <dgm:prSet phldrT="[Text]"/>
      <dgm:spPr>
        <a:solidFill>
          <a:srgbClr val="C00000"/>
        </a:solidFill>
      </dgm:spPr>
      <dgm:t>
        <a:bodyPr/>
        <a:lstStyle/>
        <a:p>
          <a:r>
            <a:rPr lang="en-GB" i="1" dirty="0"/>
            <a:t>Inclusive economy business lead (tbc)</a:t>
          </a:r>
        </a:p>
      </dgm:t>
    </dgm:pt>
    <dgm:pt modelId="{76DC8A72-38DF-4E80-8A90-8812FA08FBB4}" type="parTrans" cxnId="{28A80509-6014-4ACD-AE3E-14B2B0F7A2A7}">
      <dgm:prSet/>
      <dgm:spPr/>
      <dgm:t>
        <a:bodyPr/>
        <a:lstStyle/>
        <a:p>
          <a:endParaRPr lang="en-GB"/>
        </a:p>
      </dgm:t>
    </dgm:pt>
    <dgm:pt modelId="{76E03B68-79BA-499E-AEC5-2513E4C832D2}" type="sibTrans" cxnId="{28A80509-6014-4ACD-AE3E-14B2B0F7A2A7}">
      <dgm:prSet/>
      <dgm:spPr/>
      <dgm:t>
        <a:bodyPr/>
        <a:lstStyle/>
        <a:p>
          <a:endParaRPr lang="en-GB"/>
        </a:p>
      </dgm:t>
    </dgm:pt>
    <dgm:pt modelId="{3CBA3067-8440-4316-90BE-8E5C16E800BC}">
      <dgm:prSet phldrT="[Text]"/>
      <dgm:spPr>
        <a:solidFill>
          <a:schemeClr val="accent6"/>
        </a:solidFill>
      </dgm:spPr>
      <dgm:t>
        <a:bodyPr/>
        <a:lstStyle/>
        <a:p>
          <a:r>
            <a:rPr lang="en-GB" i="0" dirty="0"/>
            <a:t>Eamon Boylan, GMCA</a:t>
          </a:r>
        </a:p>
        <a:p>
          <a:r>
            <a:rPr lang="en-GB" i="0"/>
            <a:t>Investment</a:t>
          </a:r>
          <a:endParaRPr lang="en-GB" i="0" dirty="0"/>
        </a:p>
      </dgm:t>
    </dgm:pt>
    <dgm:pt modelId="{91405C5D-71A6-404D-A169-E9E9DCAF8CBB}" type="parTrans" cxnId="{78D95C3D-3EE3-42AC-9439-8269DAAD8926}">
      <dgm:prSet/>
      <dgm:spPr/>
      <dgm:t>
        <a:bodyPr/>
        <a:lstStyle/>
        <a:p>
          <a:endParaRPr lang="en-GB"/>
        </a:p>
      </dgm:t>
    </dgm:pt>
    <dgm:pt modelId="{9139AE35-F983-48D0-BCB7-861972F9B9D0}" type="sibTrans" cxnId="{78D95C3D-3EE3-42AC-9439-8269DAAD8926}">
      <dgm:prSet/>
      <dgm:spPr/>
      <dgm:t>
        <a:bodyPr/>
        <a:lstStyle/>
        <a:p>
          <a:endParaRPr lang="en-GB"/>
        </a:p>
      </dgm:t>
    </dgm:pt>
    <dgm:pt modelId="{DB611411-5142-4468-8476-4ACA6B94A480}">
      <dgm:prSet phldrT="[Text]"/>
      <dgm:spPr>
        <a:solidFill>
          <a:srgbClr val="C00000"/>
        </a:solidFill>
      </dgm:spPr>
      <dgm:t>
        <a:bodyPr/>
        <a:lstStyle/>
        <a:p>
          <a:r>
            <a:rPr lang="en-GB" i="1" dirty="0"/>
            <a:t>Investor voice                          (tbc)</a:t>
          </a:r>
        </a:p>
      </dgm:t>
    </dgm:pt>
    <dgm:pt modelId="{42A72E8A-29AC-496E-9C43-8444213ED24A}" type="parTrans" cxnId="{1325F4B6-52AD-4D81-8258-A13D4ED974CE}">
      <dgm:prSet/>
      <dgm:spPr/>
      <dgm:t>
        <a:bodyPr/>
        <a:lstStyle/>
        <a:p>
          <a:endParaRPr lang="en-GB"/>
        </a:p>
      </dgm:t>
    </dgm:pt>
    <dgm:pt modelId="{853C3D10-35B3-4542-BBD6-7A745A26F22D}" type="sibTrans" cxnId="{1325F4B6-52AD-4D81-8258-A13D4ED974CE}">
      <dgm:prSet/>
      <dgm:spPr/>
      <dgm:t>
        <a:bodyPr/>
        <a:lstStyle/>
        <a:p>
          <a:endParaRPr lang="en-GB"/>
        </a:p>
      </dgm:t>
    </dgm:pt>
    <dgm:pt modelId="{E27F72E0-8A55-4CEC-B253-CE6FAF9D718F}" type="pres">
      <dgm:prSet presAssocID="{BE3DE820-86B8-4F45-8B4A-53A18BD2FF36}" presName="diagram" presStyleCnt="0">
        <dgm:presLayoutVars>
          <dgm:dir/>
          <dgm:resizeHandles val="exact"/>
        </dgm:presLayoutVars>
      </dgm:prSet>
      <dgm:spPr/>
    </dgm:pt>
    <dgm:pt modelId="{86F50588-03FD-4E12-AC18-5079370261F2}" type="pres">
      <dgm:prSet presAssocID="{5F9FDE46-EC6D-4BE9-8441-1445DF969597}" presName="node" presStyleLbl="node1" presStyleIdx="0" presStyleCnt="13">
        <dgm:presLayoutVars>
          <dgm:bulletEnabled val="1"/>
        </dgm:presLayoutVars>
      </dgm:prSet>
      <dgm:spPr/>
    </dgm:pt>
    <dgm:pt modelId="{1F42F692-A008-49F5-8F10-9C61A72E4E39}" type="pres">
      <dgm:prSet presAssocID="{4FACF637-3A1D-4877-9E9C-56D0DE8AA55A}" presName="sibTrans" presStyleCnt="0"/>
      <dgm:spPr/>
    </dgm:pt>
    <dgm:pt modelId="{69F50FFE-11CE-4A57-BD63-14A2B49675E6}" type="pres">
      <dgm:prSet presAssocID="{36FEB291-67B9-48D8-A65B-B34D5F23228D}" presName="node" presStyleLbl="node1" presStyleIdx="1" presStyleCnt="13">
        <dgm:presLayoutVars>
          <dgm:bulletEnabled val="1"/>
        </dgm:presLayoutVars>
      </dgm:prSet>
      <dgm:spPr/>
    </dgm:pt>
    <dgm:pt modelId="{157F7A21-F73F-4761-A307-6BF6FA1C3750}" type="pres">
      <dgm:prSet presAssocID="{C05907D0-B63D-47E0-834C-3A3BBE94391D}" presName="sibTrans" presStyleCnt="0"/>
      <dgm:spPr/>
    </dgm:pt>
    <dgm:pt modelId="{38DBA3BD-C907-4E60-8536-D403141E7AFE}" type="pres">
      <dgm:prSet presAssocID="{28DF586C-F9AB-49DE-87FB-987C6C68086F}" presName="node" presStyleLbl="node1" presStyleIdx="2" presStyleCnt="13">
        <dgm:presLayoutVars>
          <dgm:bulletEnabled val="1"/>
        </dgm:presLayoutVars>
      </dgm:prSet>
      <dgm:spPr/>
    </dgm:pt>
    <dgm:pt modelId="{5B141869-23F6-4F89-9420-08069AD1550E}" type="pres">
      <dgm:prSet presAssocID="{39161959-3252-474E-9AFF-0CCCF498D104}" presName="sibTrans" presStyleCnt="0"/>
      <dgm:spPr/>
    </dgm:pt>
    <dgm:pt modelId="{52ED3531-79A1-4DC1-8C8B-1FAF2F8F6EFD}" type="pres">
      <dgm:prSet presAssocID="{468EDD88-EE7D-4234-A5D6-587C8998D1E4}" presName="node" presStyleLbl="node1" presStyleIdx="3" presStyleCnt="13">
        <dgm:presLayoutVars>
          <dgm:bulletEnabled val="1"/>
        </dgm:presLayoutVars>
      </dgm:prSet>
      <dgm:spPr/>
    </dgm:pt>
    <dgm:pt modelId="{9C724D55-60D7-4E99-BCD8-73D82EB81258}" type="pres">
      <dgm:prSet presAssocID="{0F96ED21-141B-4D96-B4F1-A7075E943984}" presName="sibTrans" presStyleCnt="0"/>
      <dgm:spPr/>
    </dgm:pt>
    <dgm:pt modelId="{4322E470-F611-4409-9757-2E84BADB4D73}" type="pres">
      <dgm:prSet presAssocID="{B1E943E7-D048-4619-8B2C-5BA1F42742C4}" presName="node" presStyleLbl="node1" presStyleIdx="4" presStyleCnt="13">
        <dgm:presLayoutVars>
          <dgm:bulletEnabled val="1"/>
        </dgm:presLayoutVars>
      </dgm:prSet>
      <dgm:spPr/>
    </dgm:pt>
    <dgm:pt modelId="{075D60F4-D43C-4FB8-BC9E-AB52AC94B5A2}" type="pres">
      <dgm:prSet presAssocID="{CA3FC17A-961E-4FE3-A0F5-8A07B528CFD2}" presName="sibTrans" presStyleCnt="0"/>
      <dgm:spPr/>
    </dgm:pt>
    <dgm:pt modelId="{D42B5C6B-6091-451E-8EFE-16190FD7757E}" type="pres">
      <dgm:prSet presAssocID="{7B0CC19F-3342-4619-8DDC-D39688D4F70E}" presName="node" presStyleLbl="node1" presStyleIdx="5" presStyleCnt="13">
        <dgm:presLayoutVars>
          <dgm:bulletEnabled val="1"/>
        </dgm:presLayoutVars>
      </dgm:prSet>
      <dgm:spPr/>
    </dgm:pt>
    <dgm:pt modelId="{6FBD4268-7B5A-4D91-8067-8966CA78E12A}" type="pres">
      <dgm:prSet presAssocID="{49D1B28D-15F0-4990-ACB9-A605FF171D5F}" presName="sibTrans" presStyleCnt="0"/>
      <dgm:spPr/>
    </dgm:pt>
    <dgm:pt modelId="{E26ABD5E-944C-49FC-A131-4D1892C66199}" type="pres">
      <dgm:prSet presAssocID="{87B0DFF3-C5C8-4E2E-86AD-AF80A934C855}" presName="node" presStyleLbl="node1" presStyleIdx="6" presStyleCnt="13">
        <dgm:presLayoutVars>
          <dgm:bulletEnabled val="1"/>
        </dgm:presLayoutVars>
      </dgm:prSet>
      <dgm:spPr/>
    </dgm:pt>
    <dgm:pt modelId="{35D87504-4F04-494F-9BC5-81A56EE75FE7}" type="pres">
      <dgm:prSet presAssocID="{76E03B68-79BA-499E-AEC5-2513E4C832D2}" presName="sibTrans" presStyleCnt="0"/>
      <dgm:spPr/>
    </dgm:pt>
    <dgm:pt modelId="{A6D90292-E90F-4A58-8A68-A91A1DF12AB9}" type="pres">
      <dgm:prSet presAssocID="{DB611411-5142-4468-8476-4ACA6B94A480}" presName="node" presStyleLbl="node1" presStyleIdx="7" presStyleCnt="13">
        <dgm:presLayoutVars>
          <dgm:bulletEnabled val="1"/>
        </dgm:presLayoutVars>
      </dgm:prSet>
      <dgm:spPr/>
    </dgm:pt>
    <dgm:pt modelId="{DBB5533D-CA6C-4DE0-8B92-6112CE3A28E4}" type="pres">
      <dgm:prSet presAssocID="{853C3D10-35B3-4542-BBD6-7A745A26F22D}" presName="sibTrans" presStyleCnt="0"/>
      <dgm:spPr/>
    </dgm:pt>
    <dgm:pt modelId="{C7D3B74B-71EF-4F0B-B18D-DF1A713E9528}" type="pres">
      <dgm:prSet presAssocID="{D788A689-CFB7-419F-8399-22C1C2725524}" presName="node" presStyleLbl="node1" presStyleIdx="8" presStyleCnt="13">
        <dgm:presLayoutVars>
          <dgm:bulletEnabled val="1"/>
        </dgm:presLayoutVars>
      </dgm:prSet>
      <dgm:spPr/>
    </dgm:pt>
    <dgm:pt modelId="{F83FC3CC-0482-434A-BE90-D5B6416A8402}" type="pres">
      <dgm:prSet presAssocID="{0DBDCB0D-3909-4FEF-BB9B-B6FAC4DFD5DE}" presName="sibTrans" presStyleCnt="0"/>
      <dgm:spPr/>
    </dgm:pt>
    <dgm:pt modelId="{B1CC51E3-05D5-4FEA-A635-4D7D472F6926}" type="pres">
      <dgm:prSet presAssocID="{68AC76B0-7F99-4ED4-BD4D-586A8EC3E481}" presName="node" presStyleLbl="node1" presStyleIdx="9" presStyleCnt="13">
        <dgm:presLayoutVars>
          <dgm:bulletEnabled val="1"/>
        </dgm:presLayoutVars>
      </dgm:prSet>
      <dgm:spPr/>
    </dgm:pt>
    <dgm:pt modelId="{35BB0913-061D-4249-82D4-13B54F9F7BC4}" type="pres">
      <dgm:prSet presAssocID="{8B5DDB57-C831-4E6F-BEF7-6258E0E015A6}" presName="sibTrans" presStyleCnt="0"/>
      <dgm:spPr/>
    </dgm:pt>
    <dgm:pt modelId="{3F60E1BB-4BDF-414C-B3D6-19E699562152}" type="pres">
      <dgm:prSet presAssocID="{EFDD6B0D-6AC3-4169-8D5B-BB6E60F9477D}" presName="node" presStyleLbl="node1" presStyleIdx="10" presStyleCnt="13">
        <dgm:presLayoutVars>
          <dgm:bulletEnabled val="1"/>
        </dgm:presLayoutVars>
      </dgm:prSet>
      <dgm:spPr/>
    </dgm:pt>
    <dgm:pt modelId="{927A982F-3A4C-4997-93D6-DEB2DFDE2891}" type="pres">
      <dgm:prSet presAssocID="{CE3C4A70-9C5B-4427-9107-AA5689F57287}" presName="sibTrans" presStyleCnt="0"/>
      <dgm:spPr/>
    </dgm:pt>
    <dgm:pt modelId="{5E05E527-2A2C-4723-A6E3-674C123DC96F}" type="pres">
      <dgm:prSet presAssocID="{AD758B5B-A129-40C8-A667-D27B0F423B69}" presName="node" presStyleLbl="node1" presStyleIdx="11" presStyleCnt="13">
        <dgm:presLayoutVars>
          <dgm:bulletEnabled val="1"/>
        </dgm:presLayoutVars>
      </dgm:prSet>
      <dgm:spPr/>
    </dgm:pt>
    <dgm:pt modelId="{13CCB156-AFD9-45BC-BF09-8518AE75309D}" type="pres">
      <dgm:prSet presAssocID="{C382D06B-3BAC-4154-8C90-1C3939A4DD2E}" presName="sibTrans" presStyleCnt="0"/>
      <dgm:spPr/>
    </dgm:pt>
    <dgm:pt modelId="{8960A0F1-C300-4D2D-A9F0-0FEDBC4FCF5A}" type="pres">
      <dgm:prSet presAssocID="{3CBA3067-8440-4316-90BE-8E5C16E800BC}" presName="node" presStyleLbl="node1" presStyleIdx="12" presStyleCnt="13">
        <dgm:presLayoutVars>
          <dgm:bulletEnabled val="1"/>
        </dgm:presLayoutVars>
      </dgm:prSet>
      <dgm:spPr/>
    </dgm:pt>
  </dgm:ptLst>
  <dgm:cxnLst>
    <dgm:cxn modelId="{100EA702-10C2-4C76-993F-73387D1FD2F7}" type="presOf" srcId="{36FEB291-67B9-48D8-A65B-B34D5F23228D}" destId="{69F50FFE-11CE-4A57-BD63-14A2B49675E6}" srcOrd="0" destOrd="0" presId="urn:microsoft.com/office/officeart/2005/8/layout/default"/>
    <dgm:cxn modelId="{28A80509-6014-4ACD-AE3E-14B2B0F7A2A7}" srcId="{BE3DE820-86B8-4F45-8B4A-53A18BD2FF36}" destId="{87B0DFF3-C5C8-4E2E-86AD-AF80A934C855}" srcOrd="6" destOrd="0" parTransId="{76DC8A72-38DF-4E80-8A90-8812FA08FBB4}" sibTransId="{76E03B68-79BA-499E-AEC5-2513E4C832D2}"/>
    <dgm:cxn modelId="{849D050A-297A-48CE-BC33-2E0A18217EAA}" type="presOf" srcId="{28DF586C-F9AB-49DE-87FB-987C6C68086F}" destId="{38DBA3BD-C907-4E60-8536-D403141E7AFE}" srcOrd="0" destOrd="0" presId="urn:microsoft.com/office/officeart/2005/8/layout/default"/>
    <dgm:cxn modelId="{9AED5515-030C-40C7-93AF-810D773E036B}" srcId="{BE3DE820-86B8-4F45-8B4A-53A18BD2FF36}" destId="{68AC76B0-7F99-4ED4-BD4D-586A8EC3E481}" srcOrd="9" destOrd="0" parTransId="{4FBFAC6D-9E59-4D29-A710-13B2B6BE7196}" sibTransId="{8B5DDB57-C831-4E6F-BEF7-6258E0E015A6}"/>
    <dgm:cxn modelId="{F6C9E538-1D79-4301-908C-3876B7456855}" type="presOf" srcId="{BE3DE820-86B8-4F45-8B4A-53A18BD2FF36}" destId="{E27F72E0-8A55-4CEC-B253-CE6FAF9D718F}" srcOrd="0" destOrd="0" presId="urn:microsoft.com/office/officeart/2005/8/layout/default"/>
    <dgm:cxn modelId="{692D8739-2C97-4F2D-95ED-1DC5B11640C6}" srcId="{BE3DE820-86B8-4F45-8B4A-53A18BD2FF36}" destId="{28DF586C-F9AB-49DE-87FB-987C6C68086F}" srcOrd="2" destOrd="0" parTransId="{66469023-ADBD-46C0-9997-551FAAA2A834}" sibTransId="{39161959-3252-474E-9AFF-0CCCF498D104}"/>
    <dgm:cxn modelId="{B6BEA639-0A3C-4E9C-9648-C2401F1FA7CE}" srcId="{BE3DE820-86B8-4F45-8B4A-53A18BD2FF36}" destId="{5F9FDE46-EC6D-4BE9-8441-1445DF969597}" srcOrd="0" destOrd="0" parTransId="{D8991E0A-1E9B-4F84-8E67-4429A7F0AB64}" sibTransId="{4FACF637-3A1D-4877-9E9C-56D0DE8AA55A}"/>
    <dgm:cxn modelId="{78D95C3D-3EE3-42AC-9439-8269DAAD8926}" srcId="{BE3DE820-86B8-4F45-8B4A-53A18BD2FF36}" destId="{3CBA3067-8440-4316-90BE-8E5C16E800BC}" srcOrd="12" destOrd="0" parTransId="{91405C5D-71A6-404D-A169-E9E9DCAF8CBB}" sibTransId="{9139AE35-F983-48D0-BCB7-861972F9B9D0}"/>
    <dgm:cxn modelId="{38BCCB5E-C8BC-4C11-B5FD-2F47220DA2C8}" srcId="{BE3DE820-86B8-4F45-8B4A-53A18BD2FF36}" destId="{EFDD6B0D-6AC3-4169-8D5B-BB6E60F9477D}" srcOrd="10" destOrd="0" parTransId="{8BACC447-F868-4275-A455-519F16F04E22}" sibTransId="{CE3C4A70-9C5B-4427-9107-AA5689F57287}"/>
    <dgm:cxn modelId="{C6694361-A8C5-4FEB-8E52-FD6E88721EBA}" srcId="{BE3DE820-86B8-4F45-8B4A-53A18BD2FF36}" destId="{36FEB291-67B9-48D8-A65B-B34D5F23228D}" srcOrd="1" destOrd="0" parTransId="{FA2FFA29-1434-485A-8816-62BA55B69A71}" sibTransId="{C05907D0-B63D-47E0-834C-3A3BBE94391D}"/>
    <dgm:cxn modelId="{7AC49A41-5987-40E0-ACBB-2507CA37EBCF}" type="presOf" srcId="{AD758B5B-A129-40C8-A667-D27B0F423B69}" destId="{5E05E527-2A2C-4723-A6E3-674C123DC96F}" srcOrd="0" destOrd="0" presId="urn:microsoft.com/office/officeart/2005/8/layout/default"/>
    <dgm:cxn modelId="{60B4A748-BAFF-4F1C-8536-81B2BCB27CEF}" type="presOf" srcId="{7B0CC19F-3342-4619-8DDC-D39688D4F70E}" destId="{D42B5C6B-6091-451E-8EFE-16190FD7757E}" srcOrd="0" destOrd="0" presId="urn:microsoft.com/office/officeart/2005/8/layout/default"/>
    <dgm:cxn modelId="{10BA194A-624D-4F52-BF03-52A33F652DDC}" type="presOf" srcId="{87B0DFF3-C5C8-4E2E-86AD-AF80A934C855}" destId="{E26ABD5E-944C-49FC-A131-4D1892C66199}" srcOrd="0" destOrd="0" presId="urn:microsoft.com/office/officeart/2005/8/layout/default"/>
    <dgm:cxn modelId="{5C239A7A-E107-4D93-83BE-130D9DF8B1FA}" type="presOf" srcId="{468EDD88-EE7D-4234-A5D6-587C8998D1E4}" destId="{52ED3531-79A1-4DC1-8C8B-1FAF2F8F6EFD}" srcOrd="0" destOrd="0" presId="urn:microsoft.com/office/officeart/2005/8/layout/default"/>
    <dgm:cxn modelId="{DEA64B81-4233-41A7-962A-CC69293ED548}" srcId="{BE3DE820-86B8-4F45-8B4A-53A18BD2FF36}" destId="{7B0CC19F-3342-4619-8DDC-D39688D4F70E}" srcOrd="5" destOrd="0" parTransId="{70158338-1742-4030-9EAD-13AF303D9BA3}" sibTransId="{49D1B28D-15F0-4990-ACB9-A605FF171D5F}"/>
    <dgm:cxn modelId="{04FD0687-8AA4-4524-960D-680E7EB0884A}" srcId="{BE3DE820-86B8-4F45-8B4A-53A18BD2FF36}" destId="{468EDD88-EE7D-4234-A5D6-587C8998D1E4}" srcOrd="3" destOrd="0" parTransId="{35C72E00-78A8-4860-867A-F6BC653E99C0}" sibTransId="{0F96ED21-141B-4D96-B4F1-A7075E943984}"/>
    <dgm:cxn modelId="{72C7C39D-88C9-4866-AB54-6BE56C5F73DB}" srcId="{BE3DE820-86B8-4F45-8B4A-53A18BD2FF36}" destId="{B1E943E7-D048-4619-8B2C-5BA1F42742C4}" srcOrd="4" destOrd="0" parTransId="{EEAE4389-5880-436A-8E03-922CC23BD355}" sibTransId="{CA3FC17A-961E-4FE3-A0F5-8A07B528CFD2}"/>
    <dgm:cxn modelId="{93C51BA7-A27E-4257-9F70-79DD4568AE6D}" type="presOf" srcId="{68AC76B0-7F99-4ED4-BD4D-586A8EC3E481}" destId="{B1CC51E3-05D5-4FEA-A635-4D7D472F6926}" srcOrd="0" destOrd="0" presId="urn:microsoft.com/office/officeart/2005/8/layout/default"/>
    <dgm:cxn modelId="{6B0862A7-D0E4-47E1-8336-A686F0015AA1}" type="presOf" srcId="{EFDD6B0D-6AC3-4169-8D5B-BB6E60F9477D}" destId="{3F60E1BB-4BDF-414C-B3D6-19E699562152}" srcOrd="0" destOrd="0" presId="urn:microsoft.com/office/officeart/2005/8/layout/default"/>
    <dgm:cxn modelId="{1325F4B6-52AD-4D81-8258-A13D4ED974CE}" srcId="{BE3DE820-86B8-4F45-8B4A-53A18BD2FF36}" destId="{DB611411-5142-4468-8476-4ACA6B94A480}" srcOrd="7" destOrd="0" parTransId="{42A72E8A-29AC-496E-9C43-8444213ED24A}" sibTransId="{853C3D10-35B3-4542-BBD6-7A745A26F22D}"/>
    <dgm:cxn modelId="{C4A200BC-062F-4577-A4FB-B6FDE1D9CA3D}" type="presOf" srcId="{3CBA3067-8440-4316-90BE-8E5C16E800BC}" destId="{8960A0F1-C300-4D2D-A9F0-0FEDBC4FCF5A}" srcOrd="0" destOrd="0" presId="urn:microsoft.com/office/officeart/2005/8/layout/default"/>
    <dgm:cxn modelId="{601B60DB-E149-480B-98E8-8361BE4A7183}" type="presOf" srcId="{5F9FDE46-EC6D-4BE9-8441-1445DF969597}" destId="{86F50588-03FD-4E12-AC18-5079370261F2}" srcOrd="0" destOrd="0" presId="urn:microsoft.com/office/officeart/2005/8/layout/default"/>
    <dgm:cxn modelId="{337F4EE4-D223-49DA-86E3-339B9D2FBAF8}" type="presOf" srcId="{D788A689-CFB7-419F-8399-22C1C2725524}" destId="{C7D3B74B-71EF-4F0B-B18D-DF1A713E9528}" srcOrd="0" destOrd="0" presId="urn:microsoft.com/office/officeart/2005/8/layout/default"/>
    <dgm:cxn modelId="{562CB1EB-DBB0-4BEF-B89F-12AA13596E64}" srcId="{BE3DE820-86B8-4F45-8B4A-53A18BD2FF36}" destId="{AD758B5B-A129-40C8-A667-D27B0F423B69}" srcOrd="11" destOrd="0" parTransId="{325EA8C9-B2F3-444C-9FF1-A2133BFBBD9C}" sibTransId="{C382D06B-3BAC-4154-8C90-1C3939A4DD2E}"/>
    <dgm:cxn modelId="{74C283F2-8824-44EF-BD42-C7B41D47F1E1}" srcId="{BE3DE820-86B8-4F45-8B4A-53A18BD2FF36}" destId="{D788A689-CFB7-419F-8399-22C1C2725524}" srcOrd="8" destOrd="0" parTransId="{4AEEC965-64A7-47A3-8673-644A66188ACE}" sibTransId="{0DBDCB0D-3909-4FEF-BB9B-B6FAC4DFD5DE}"/>
    <dgm:cxn modelId="{776409F3-1434-4DAC-9490-BC796653183A}" type="presOf" srcId="{B1E943E7-D048-4619-8B2C-5BA1F42742C4}" destId="{4322E470-F611-4409-9757-2E84BADB4D73}" srcOrd="0" destOrd="0" presId="urn:microsoft.com/office/officeart/2005/8/layout/default"/>
    <dgm:cxn modelId="{54A56BF7-099E-44BC-B4F2-B63F4C83160A}" type="presOf" srcId="{DB611411-5142-4468-8476-4ACA6B94A480}" destId="{A6D90292-E90F-4A58-8A68-A91A1DF12AB9}" srcOrd="0" destOrd="0" presId="urn:microsoft.com/office/officeart/2005/8/layout/default"/>
    <dgm:cxn modelId="{6B3721DC-648A-44F4-9035-1812084614F1}" type="presParOf" srcId="{E27F72E0-8A55-4CEC-B253-CE6FAF9D718F}" destId="{86F50588-03FD-4E12-AC18-5079370261F2}" srcOrd="0" destOrd="0" presId="urn:microsoft.com/office/officeart/2005/8/layout/default"/>
    <dgm:cxn modelId="{6EE47ED6-D493-4B39-8303-CEEFD5F2CF2D}" type="presParOf" srcId="{E27F72E0-8A55-4CEC-B253-CE6FAF9D718F}" destId="{1F42F692-A008-49F5-8F10-9C61A72E4E39}" srcOrd="1" destOrd="0" presId="urn:microsoft.com/office/officeart/2005/8/layout/default"/>
    <dgm:cxn modelId="{2AF80685-052E-4979-8E1A-DAE0979EFF72}" type="presParOf" srcId="{E27F72E0-8A55-4CEC-B253-CE6FAF9D718F}" destId="{69F50FFE-11CE-4A57-BD63-14A2B49675E6}" srcOrd="2" destOrd="0" presId="urn:microsoft.com/office/officeart/2005/8/layout/default"/>
    <dgm:cxn modelId="{A0E0801F-D954-4481-A262-DE7C190AB351}" type="presParOf" srcId="{E27F72E0-8A55-4CEC-B253-CE6FAF9D718F}" destId="{157F7A21-F73F-4761-A307-6BF6FA1C3750}" srcOrd="3" destOrd="0" presId="urn:microsoft.com/office/officeart/2005/8/layout/default"/>
    <dgm:cxn modelId="{AC8ACAF1-CEFF-4D4E-84D9-E023A277F666}" type="presParOf" srcId="{E27F72E0-8A55-4CEC-B253-CE6FAF9D718F}" destId="{38DBA3BD-C907-4E60-8536-D403141E7AFE}" srcOrd="4" destOrd="0" presId="urn:microsoft.com/office/officeart/2005/8/layout/default"/>
    <dgm:cxn modelId="{CC239275-48C5-4274-85FA-C7538D3CD473}" type="presParOf" srcId="{E27F72E0-8A55-4CEC-B253-CE6FAF9D718F}" destId="{5B141869-23F6-4F89-9420-08069AD1550E}" srcOrd="5" destOrd="0" presId="urn:microsoft.com/office/officeart/2005/8/layout/default"/>
    <dgm:cxn modelId="{51DBBCCD-6F59-4EDB-98DE-07F5E667A749}" type="presParOf" srcId="{E27F72E0-8A55-4CEC-B253-CE6FAF9D718F}" destId="{52ED3531-79A1-4DC1-8C8B-1FAF2F8F6EFD}" srcOrd="6" destOrd="0" presId="urn:microsoft.com/office/officeart/2005/8/layout/default"/>
    <dgm:cxn modelId="{4D8302C8-4D9F-41A0-9E17-94D9C6BBAC6E}" type="presParOf" srcId="{E27F72E0-8A55-4CEC-B253-CE6FAF9D718F}" destId="{9C724D55-60D7-4E99-BCD8-73D82EB81258}" srcOrd="7" destOrd="0" presId="urn:microsoft.com/office/officeart/2005/8/layout/default"/>
    <dgm:cxn modelId="{A19DA32B-AE76-4E27-BF6E-04413D9DBD66}" type="presParOf" srcId="{E27F72E0-8A55-4CEC-B253-CE6FAF9D718F}" destId="{4322E470-F611-4409-9757-2E84BADB4D73}" srcOrd="8" destOrd="0" presId="urn:microsoft.com/office/officeart/2005/8/layout/default"/>
    <dgm:cxn modelId="{EBCE4DFF-6FE9-40B0-A02D-E625E90A5851}" type="presParOf" srcId="{E27F72E0-8A55-4CEC-B253-CE6FAF9D718F}" destId="{075D60F4-D43C-4FB8-BC9E-AB52AC94B5A2}" srcOrd="9" destOrd="0" presId="urn:microsoft.com/office/officeart/2005/8/layout/default"/>
    <dgm:cxn modelId="{0A2C3EC6-88E5-4988-B405-A0271B7FABE1}" type="presParOf" srcId="{E27F72E0-8A55-4CEC-B253-CE6FAF9D718F}" destId="{D42B5C6B-6091-451E-8EFE-16190FD7757E}" srcOrd="10" destOrd="0" presId="urn:microsoft.com/office/officeart/2005/8/layout/default"/>
    <dgm:cxn modelId="{B039A85B-EC96-4B02-8DE5-BDA19F48780D}" type="presParOf" srcId="{E27F72E0-8A55-4CEC-B253-CE6FAF9D718F}" destId="{6FBD4268-7B5A-4D91-8067-8966CA78E12A}" srcOrd="11" destOrd="0" presId="urn:microsoft.com/office/officeart/2005/8/layout/default"/>
    <dgm:cxn modelId="{6F2800DD-454C-453D-AE77-238C06574084}" type="presParOf" srcId="{E27F72E0-8A55-4CEC-B253-CE6FAF9D718F}" destId="{E26ABD5E-944C-49FC-A131-4D1892C66199}" srcOrd="12" destOrd="0" presId="urn:microsoft.com/office/officeart/2005/8/layout/default"/>
    <dgm:cxn modelId="{1A5CBCE9-8E35-419A-8CA1-B0B7D55AE81D}" type="presParOf" srcId="{E27F72E0-8A55-4CEC-B253-CE6FAF9D718F}" destId="{35D87504-4F04-494F-9BC5-81A56EE75FE7}" srcOrd="13" destOrd="0" presId="urn:microsoft.com/office/officeart/2005/8/layout/default"/>
    <dgm:cxn modelId="{32244DD4-29A9-40F1-9B4F-9EFB060160F0}" type="presParOf" srcId="{E27F72E0-8A55-4CEC-B253-CE6FAF9D718F}" destId="{A6D90292-E90F-4A58-8A68-A91A1DF12AB9}" srcOrd="14" destOrd="0" presId="urn:microsoft.com/office/officeart/2005/8/layout/default"/>
    <dgm:cxn modelId="{8442B31B-00F5-40AF-AC0D-8750D2DCE37F}" type="presParOf" srcId="{E27F72E0-8A55-4CEC-B253-CE6FAF9D718F}" destId="{DBB5533D-CA6C-4DE0-8B92-6112CE3A28E4}" srcOrd="15" destOrd="0" presId="urn:microsoft.com/office/officeart/2005/8/layout/default"/>
    <dgm:cxn modelId="{7D5D53EE-2CBF-4D9C-B264-DA82FC352A79}" type="presParOf" srcId="{E27F72E0-8A55-4CEC-B253-CE6FAF9D718F}" destId="{C7D3B74B-71EF-4F0B-B18D-DF1A713E9528}" srcOrd="16" destOrd="0" presId="urn:microsoft.com/office/officeart/2005/8/layout/default"/>
    <dgm:cxn modelId="{65EFD910-C7FA-4CCC-9458-F85898D632D3}" type="presParOf" srcId="{E27F72E0-8A55-4CEC-B253-CE6FAF9D718F}" destId="{F83FC3CC-0482-434A-BE90-D5B6416A8402}" srcOrd="17" destOrd="0" presId="urn:microsoft.com/office/officeart/2005/8/layout/default"/>
    <dgm:cxn modelId="{852DF358-C4F9-4012-8AB6-5A093334C64F}" type="presParOf" srcId="{E27F72E0-8A55-4CEC-B253-CE6FAF9D718F}" destId="{B1CC51E3-05D5-4FEA-A635-4D7D472F6926}" srcOrd="18" destOrd="0" presId="urn:microsoft.com/office/officeart/2005/8/layout/default"/>
    <dgm:cxn modelId="{806D9259-3350-470C-A18C-18D6402D7ECB}" type="presParOf" srcId="{E27F72E0-8A55-4CEC-B253-CE6FAF9D718F}" destId="{35BB0913-061D-4249-82D4-13B54F9F7BC4}" srcOrd="19" destOrd="0" presId="urn:microsoft.com/office/officeart/2005/8/layout/default"/>
    <dgm:cxn modelId="{E18824CE-48A6-45AB-850E-4D07666F0FA7}" type="presParOf" srcId="{E27F72E0-8A55-4CEC-B253-CE6FAF9D718F}" destId="{3F60E1BB-4BDF-414C-B3D6-19E699562152}" srcOrd="20" destOrd="0" presId="urn:microsoft.com/office/officeart/2005/8/layout/default"/>
    <dgm:cxn modelId="{8124AA12-EECF-4A48-9562-C873886AC230}" type="presParOf" srcId="{E27F72E0-8A55-4CEC-B253-CE6FAF9D718F}" destId="{927A982F-3A4C-4997-93D6-DEB2DFDE2891}" srcOrd="21" destOrd="0" presId="urn:microsoft.com/office/officeart/2005/8/layout/default"/>
    <dgm:cxn modelId="{213E4158-1D50-4AA7-B363-CC183828A161}" type="presParOf" srcId="{E27F72E0-8A55-4CEC-B253-CE6FAF9D718F}" destId="{5E05E527-2A2C-4723-A6E3-674C123DC96F}" srcOrd="22" destOrd="0" presId="urn:microsoft.com/office/officeart/2005/8/layout/default"/>
    <dgm:cxn modelId="{34FB0899-18FD-4215-A90F-3B4D0129655E}" type="presParOf" srcId="{E27F72E0-8A55-4CEC-B253-CE6FAF9D718F}" destId="{13CCB156-AFD9-45BC-BF09-8518AE75309D}" srcOrd="23" destOrd="0" presId="urn:microsoft.com/office/officeart/2005/8/layout/default"/>
    <dgm:cxn modelId="{1C20BFFF-BA4E-4C07-AE7C-907A217A2C59}" type="presParOf" srcId="{E27F72E0-8A55-4CEC-B253-CE6FAF9D718F}" destId="{8960A0F1-C300-4D2D-A9F0-0FEDBC4FCF5A}" srcOrd="2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EC41B-D28E-44E3-8289-F5AB809ADB52}">
      <dsp:nvSpPr>
        <dsp:cNvPr id="0" name=""/>
        <dsp:cNvSpPr/>
      </dsp:nvSpPr>
      <dsp:spPr>
        <a:xfrm>
          <a:off x="1889684" y="1397122"/>
          <a:ext cx="900915" cy="90091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kern="1200" dirty="0"/>
            <a:t>Innovation Greater Manchester</a:t>
          </a:r>
        </a:p>
        <a:p>
          <a:pPr marL="0" lvl="0" indent="0" algn="ctr" defTabSz="533400">
            <a:lnSpc>
              <a:spcPct val="90000"/>
            </a:lnSpc>
            <a:spcBef>
              <a:spcPct val="0"/>
            </a:spcBef>
            <a:spcAft>
              <a:spcPct val="35000"/>
            </a:spcAft>
            <a:buNone/>
          </a:pPr>
          <a:r>
            <a:rPr lang="en-GB" sz="1200" kern="1200" dirty="0"/>
            <a:t>Board</a:t>
          </a:r>
        </a:p>
      </dsp:txBody>
      <dsp:txXfrm>
        <a:off x="1933663" y="1441101"/>
        <a:ext cx="812957" cy="812957"/>
      </dsp:txXfrm>
    </dsp:sp>
    <dsp:sp modelId="{7311EB79-BE10-48EB-AA57-23DE6C931FA5}">
      <dsp:nvSpPr>
        <dsp:cNvPr id="0" name=""/>
        <dsp:cNvSpPr/>
      </dsp:nvSpPr>
      <dsp:spPr>
        <a:xfrm rot="16200000">
          <a:off x="2024164" y="1081144"/>
          <a:ext cx="631954" cy="0"/>
        </a:xfrm>
        <a:custGeom>
          <a:avLst/>
          <a:gdLst/>
          <a:ahLst/>
          <a:cxnLst/>
          <a:rect l="0" t="0" r="0" b="0"/>
          <a:pathLst>
            <a:path>
              <a:moveTo>
                <a:pt x="0" y="0"/>
              </a:moveTo>
              <a:lnTo>
                <a:pt x="631954" y="0"/>
              </a:lnTo>
            </a:path>
          </a:pathLst>
        </a:cu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789233AD-A66F-4DB8-836D-DE81029ACDB4}">
      <dsp:nvSpPr>
        <dsp:cNvPr id="0" name=""/>
        <dsp:cNvSpPr/>
      </dsp:nvSpPr>
      <dsp:spPr>
        <a:xfrm>
          <a:off x="2038335" y="161554"/>
          <a:ext cx="603613" cy="603613"/>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GB" sz="1300" kern="1200" dirty="0"/>
            <a:t>Private</a:t>
          </a:r>
        </a:p>
      </dsp:txBody>
      <dsp:txXfrm>
        <a:off x="2067801" y="191020"/>
        <a:ext cx="544681" cy="544681"/>
      </dsp:txXfrm>
    </dsp:sp>
    <dsp:sp modelId="{9B95019F-3E1B-4F09-8F31-ED15512B6C03}">
      <dsp:nvSpPr>
        <dsp:cNvPr id="0" name=""/>
        <dsp:cNvSpPr/>
      </dsp:nvSpPr>
      <dsp:spPr>
        <a:xfrm rot="1800000">
          <a:off x="2756062" y="2236546"/>
          <a:ext cx="515578" cy="0"/>
        </a:xfrm>
        <a:custGeom>
          <a:avLst/>
          <a:gdLst/>
          <a:ahLst/>
          <a:cxnLst/>
          <a:rect l="0" t="0" r="0" b="0"/>
          <a:pathLst>
            <a:path>
              <a:moveTo>
                <a:pt x="0" y="0"/>
              </a:moveTo>
              <a:lnTo>
                <a:pt x="515578" y="0"/>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C575C5B0-4CCF-4079-A07F-4F4049ACC859}">
      <dsp:nvSpPr>
        <dsp:cNvPr id="0" name=""/>
        <dsp:cNvSpPr/>
      </dsp:nvSpPr>
      <dsp:spPr>
        <a:xfrm>
          <a:off x="3237103" y="2237882"/>
          <a:ext cx="603613" cy="603613"/>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GB" sz="1000" kern="1200" dirty="0"/>
            <a:t>Public</a:t>
          </a:r>
        </a:p>
      </dsp:txBody>
      <dsp:txXfrm>
        <a:off x="3266569" y="2267348"/>
        <a:ext cx="544681" cy="544681"/>
      </dsp:txXfrm>
    </dsp:sp>
    <dsp:sp modelId="{3EC0946B-F902-4ECA-B539-998402A7BAE0}">
      <dsp:nvSpPr>
        <dsp:cNvPr id="0" name=""/>
        <dsp:cNvSpPr/>
      </dsp:nvSpPr>
      <dsp:spPr>
        <a:xfrm rot="9000000">
          <a:off x="1408643" y="2236546"/>
          <a:ext cx="515578" cy="0"/>
        </a:xfrm>
        <a:custGeom>
          <a:avLst/>
          <a:gdLst/>
          <a:ahLst/>
          <a:cxnLst/>
          <a:rect l="0" t="0" r="0" b="0"/>
          <a:pathLst>
            <a:path>
              <a:moveTo>
                <a:pt x="0" y="0"/>
              </a:moveTo>
              <a:lnTo>
                <a:pt x="515578" y="0"/>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171190C9-47B3-4124-A125-BE642748C429}">
      <dsp:nvSpPr>
        <dsp:cNvPr id="0" name=""/>
        <dsp:cNvSpPr/>
      </dsp:nvSpPr>
      <dsp:spPr>
        <a:xfrm>
          <a:off x="839567" y="2237882"/>
          <a:ext cx="603613" cy="6036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t>Academia</a:t>
          </a:r>
        </a:p>
      </dsp:txBody>
      <dsp:txXfrm>
        <a:off x="869033" y="2267348"/>
        <a:ext cx="544681" cy="544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50588-03FD-4E12-AC18-5079370261F2}">
      <dsp:nvSpPr>
        <dsp:cNvPr id="0" name=""/>
        <dsp:cNvSpPr/>
      </dsp:nvSpPr>
      <dsp:spPr>
        <a:xfrm>
          <a:off x="258397" y="1231"/>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Chris Oglesby</a:t>
          </a:r>
          <a:r>
            <a:rPr lang="en-GB" sz="1100" kern="1200" dirty="0">
              <a:solidFill>
                <a:schemeClr val="bg1"/>
              </a:solidFill>
            </a:rPr>
            <a:t> </a:t>
          </a:r>
        </a:p>
        <a:p>
          <a:pPr marL="0" lvl="0" indent="0" algn="ctr" defTabSz="488950">
            <a:lnSpc>
              <a:spcPct val="90000"/>
            </a:lnSpc>
            <a:spcBef>
              <a:spcPct val="0"/>
            </a:spcBef>
            <a:spcAft>
              <a:spcPct val="35000"/>
            </a:spcAft>
            <a:buNone/>
          </a:pPr>
          <a:r>
            <a:rPr lang="en-GB" sz="1100" b="0" kern="1200" dirty="0" err="1">
              <a:solidFill>
                <a:schemeClr val="bg1"/>
              </a:solidFill>
            </a:rPr>
            <a:t>Bruntwood</a:t>
          </a:r>
          <a:endParaRPr lang="en-GB" sz="1100" b="0" kern="1200" dirty="0">
            <a:solidFill>
              <a:schemeClr val="bg1"/>
            </a:solidFill>
          </a:endParaRPr>
        </a:p>
        <a:p>
          <a:pPr marL="0" lvl="0" indent="0" algn="ctr" defTabSz="488950">
            <a:lnSpc>
              <a:spcPct val="90000"/>
            </a:lnSpc>
            <a:spcBef>
              <a:spcPct val="0"/>
            </a:spcBef>
            <a:spcAft>
              <a:spcPct val="35000"/>
            </a:spcAft>
            <a:buNone/>
          </a:pPr>
          <a:r>
            <a:rPr lang="en-GB" sz="1100" b="1" kern="1200" dirty="0">
              <a:solidFill>
                <a:schemeClr val="bg1"/>
              </a:solidFill>
            </a:rPr>
            <a:t>Chair</a:t>
          </a:r>
        </a:p>
        <a:p>
          <a:pPr marL="0" lvl="0" indent="0" algn="ctr" defTabSz="488950">
            <a:lnSpc>
              <a:spcPct val="90000"/>
            </a:lnSpc>
            <a:spcBef>
              <a:spcPct val="0"/>
            </a:spcBef>
            <a:spcAft>
              <a:spcPct val="35000"/>
            </a:spcAft>
            <a:buNone/>
          </a:pPr>
          <a:endParaRPr lang="en-GB" sz="1100" b="1" kern="1200" dirty="0">
            <a:solidFill>
              <a:schemeClr val="bg1"/>
            </a:solidFill>
          </a:endParaRPr>
        </a:p>
      </dsp:txBody>
      <dsp:txXfrm>
        <a:off x="258397" y="1231"/>
        <a:ext cx="1940417" cy="1164250"/>
      </dsp:txXfrm>
    </dsp:sp>
    <dsp:sp modelId="{69F50FFE-11CE-4A57-BD63-14A2B49675E6}">
      <dsp:nvSpPr>
        <dsp:cNvPr id="0" name=""/>
        <dsp:cNvSpPr/>
      </dsp:nvSpPr>
      <dsp:spPr>
        <a:xfrm>
          <a:off x="2392857" y="1231"/>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Juergen Maier</a:t>
          </a:r>
          <a:endParaRPr lang="en-GB" sz="1100" kern="1200" dirty="0">
            <a:solidFill>
              <a:schemeClr val="bg1"/>
            </a:solidFill>
          </a:endParaRPr>
        </a:p>
        <a:p>
          <a:pPr marL="0" lvl="0" indent="0" algn="ctr" defTabSz="488950">
            <a:lnSpc>
              <a:spcPct val="90000"/>
            </a:lnSpc>
            <a:spcBef>
              <a:spcPct val="0"/>
            </a:spcBef>
            <a:spcAft>
              <a:spcPct val="35000"/>
            </a:spcAft>
            <a:buNone/>
          </a:pPr>
          <a:r>
            <a:rPr lang="en-GB" sz="1100" i="1" kern="1200" dirty="0">
              <a:solidFill>
                <a:schemeClr val="bg1"/>
              </a:solidFill>
            </a:rPr>
            <a:t>Graphene &amp; Advanced Materials Manufacturing Alliance</a:t>
          </a:r>
        </a:p>
        <a:p>
          <a:pPr marL="0" lvl="0" indent="0" algn="ctr" defTabSz="488950">
            <a:lnSpc>
              <a:spcPct val="90000"/>
            </a:lnSpc>
            <a:spcBef>
              <a:spcPct val="0"/>
            </a:spcBef>
            <a:spcAft>
              <a:spcPct val="35000"/>
            </a:spcAft>
            <a:buNone/>
          </a:pPr>
          <a:r>
            <a:rPr lang="en-GB" sz="1100" i="1" kern="1200" dirty="0">
              <a:solidFill>
                <a:schemeClr val="bg1"/>
              </a:solidFill>
            </a:rPr>
            <a:t>Advanced Materials &amp; Manufacturing</a:t>
          </a:r>
        </a:p>
      </dsp:txBody>
      <dsp:txXfrm>
        <a:off x="2392857" y="1231"/>
        <a:ext cx="1940417" cy="1164250"/>
      </dsp:txXfrm>
    </dsp:sp>
    <dsp:sp modelId="{38DBA3BD-C907-4E60-8536-D403141E7AFE}">
      <dsp:nvSpPr>
        <dsp:cNvPr id="0" name=""/>
        <dsp:cNvSpPr/>
      </dsp:nvSpPr>
      <dsp:spPr>
        <a:xfrm>
          <a:off x="4527316" y="1231"/>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Vic Knight</a:t>
          </a:r>
        </a:p>
        <a:p>
          <a:pPr marL="0" lvl="0" indent="0" algn="ctr" defTabSz="488950">
            <a:lnSpc>
              <a:spcPct val="90000"/>
            </a:lnSpc>
            <a:spcBef>
              <a:spcPct val="0"/>
            </a:spcBef>
            <a:spcAft>
              <a:spcPct val="35000"/>
            </a:spcAft>
            <a:buNone/>
          </a:pPr>
          <a:r>
            <a:rPr lang="en-GB" sz="1100" kern="1200" dirty="0">
              <a:solidFill>
                <a:schemeClr val="bg1"/>
              </a:solidFill>
            </a:rPr>
            <a:t>BAE Systems</a:t>
          </a:r>
        </a:p>
        <a:p>
          <a:pPr marL="0" lvl="0" indent="0" algn="ctr" defTabSz="488950">
            <a:lnSpc>
              <a:spcPct val="90000"/>
            </a:lnSpc>
            <a:spcBef>
              <a:spcPct val="0"/>
            </a:spcBef>
            <a:spcAft>
              <a:spcPct val="35000"/>
            </a:spcAft>
            <a:buNone/>
          </a:pPr>
          <a:r>
            <a:rPr lang="en-GB" sz="1100" i="1" kern="1200" dirty="0">
              <a:solidFill>
                <a:schemeClr val="bg1"/>
              </a:solidFill>
            </a:rPr>
            <a:t>Digital Security</a:t>
          </a:r>
        </a:p>
      </dsp:txBody>
      <dsp:txXfrm>
        <a:off x="4527316" y="1231"/>
        <a:ext cx="1940417" cy="1164250"/>
      </dsp:txXfrm>
    </dsp:sp>
    <dsp:sp modelId="{52ED3531-79A1-4DC1-8C8B-1FAF2F8F6EFD}">
      <dsp:nvSpPr>
        <dsp:cNvPr id="0" name=""/>
        <dsp:cNvSpPr/>
      </dsp:nvSpPr>
      <dsp:spPr>
        <a:xfrm>
          <a:off x="6661775" y="1231"/>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Pete Emery</a:t>
          </a:r>
          <a:r>
            <a:rPr lang="en-GB" sz="1100" kern="1200" dirty="0">
              <a:solidFill>
                <a:schemeClr val="bg1"/>
              </a:solidFill>
            </a:rPr>
            <a:t> </a:t>
          </a:r>
        </a:p>
        <a:p>
          <a:pPr marL="0" lvl="0" indent="0" algn="ctr" defTabSz="488950">
            <a:lnSpc>
              <a:spcPct val="90000"/>
            </a:lnSpc>
            <a:spcBef>
              <a:spcPct val="0"/>
            </a:spcBef>
            <a:spcAft>
              <a:spcPct val="35000"/>
            </a:spcAft>
            <a:buNone/>
          </a:pPr>
          <a:r>
            <a:rPr lang="en-GB" sz="1100" kern="1200" dirty="0">
              <a:solidFill>
                <a:schemeClr val="bg1"/>
              </a:solidFill>
            </a:rPr>
            <a:t>Electricity North-West</a:t>
          </a:r>
        </a:p>
        <a:p>
          <a:pPr marL="0" lvl="0" indent="0" algn="ctr" defTabSz="488950">
            <a:lnSpc>
              <a:spcPct val="90000"/>
            </a:lnSpc>
            <a:spcBef>
              <a:spcPct val="0"/>
            </a:spcBef>
            <a:spcAft>
              <a:spcPct val="35000"/>
            </a:spcAft>
            <a:buNone/>
          </a:pPr>
          <a:r>
            <a:rPr lang="en-GB" sz="1100" i="1" kern="1200" dirty="0">
              <a:solidFill>
                <a:schemeClr val="bg1"/>
              </a:solidFill>
            </a:rPr>
            <a:t>Net Zero</a:t>
          </a:r>
        </a:p>
      </dsp:txBody>
      <dsp:txXfrm>
        <a:off x="6661775" y="1231"/>
        <a:ext cx="1940417" cy="1164250"/>
      </dsp:txXfrm>
    </dsp:sp>
    <dsp:sp modelId="{4322E470-F611-4409-9757-2E84BADB4D73}">
      <dsp:nvSpPr>
        <dsp:cNvPr id="0" name=""/>
        <dsp:cNvSpPr/>
      </dsp:nvSpPr>
      <dsp:spPr>
        <a:xfrm>
          <a:off x="258397" y="1359523"/>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Lou Cordwell, Magnetic North</a:t>
          </a:r>
        </a:p>
        <a:p>
          <a:pPr marL="0" lvl="0" indent="0" algn="ctr" defTabSz="488950">
            <a:lnSpc>
              <a:spcPct val="90000"/>
            </a:lnSpc>
            <a:spcBef>
              <a:spcPct val="0"/>
            </a:spcBef>
            <a:spcAft>
              <a:spcPct val="35000"/>
            </a:spcAft>
            <a:buNone/>
          </a:pPr>
          <a:r>
            <a:rPr lang="en-GB" sz="1100" i="1" kern="1200" dirty="0">
              <a:solidFill>
                <a:schemeClr val="bg1"/>
              </a:solidFill>
            </a:rPr>
            <a:t>Creative &amp; Digital</a:t>
          </a:r>
        </a:p>
      </dsp:txBody>
      <dsp:txXfrm>
        <a:off x="258397" y="1359523"/>
        <a:ext cx="1940417" cy="1164250"/>
      </dsp:txXfrm>
    </dsp:sp>
    <dsp:sp modelId="{D42B5C6B-6091-451E-8EFE-16190FD7757E}">
      <dsp:nvSpPr>
        <dsp:cNvPr id="0" name=""/>
        <dsp:cNvSpPr/>
      </dsp:nvSpPr>
      <dsp:spPr>
        <a:xfrm>
          <a:off x="2392857" y="1359523"/>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i="1" kern="1200" dirty="0"/>
            <a:t>Health Innovation business lead (tbc)</a:t>
          </a:r>
        </a:p>
      </dsp:txBody>
      <dsp:txXfrm>
        <a:off x="2392857" y="1359523"/>
        <a:ext cx="1940417" cy="1164250"/>
      </dsp:txXfrm>
    </dsp:sp>
    <dsp:sp modelId="{E26ABD5E-944C-49FC-A131-4D1892C66199}">
      <dsp:nvSpPr>
        <dsp:cNvPr id="0" name=""/>
        <dsp:cNvSpPr/>
      </dsp:nvSpPr>
      <dsp:spPr>
        <a:xfrm>
          <a:off x="4527316" y="1359523"/>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i="1" kern="1200" dirty="0"/>
            <a:t>Inclusive economy business lead (tbc)</a:t>
          </a:r>
        </a:p>
      </dsp:txBody>
      <dsp:txXfrm>
        <a:off x="4527316" y="1359523"/>
        <a:ext cx="1940417" cy="1164250"/>
      </dsp:txXfrm>
    </dsp:sp>
    <dsp:sp modelId="{A6D90292-E90F-4A58-8A68-A91A1DF12AB9}">
      <dsp:nvSpPr>
        <dsp:cNvPr id="0" name=""/>
        <dsp:cNvSpPr/>
      </dsp:nvSpPr>
      <dsp:spPr>
        <a:xfrm>
          <a:off x="6661775" y="1359523"/>
          <a:ext cx="1940417" cy="1164250"/>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i="1" kern="1200" dirty="0"/>
            <a:t>Investor voice                          (tbc)</a:t>
          </a:r>
        </a:p>
      </dsp:txBody>
      <dsp:txXfrm>
        <a:off x="6661775" y="1359523"/>
        <a:ext cx="1940417" cy="1164250"/>
      </dsp:txXfrm>
    </dsp:sp>
    <dsp:sp modelId="{C7D3B74B-71EF-4F0B-B18D-DF1A713E9528}">
      <dsp:nvSpPr>
        <dsp:cNvPr id="0" name=""/>
        <dsp:cNvSpPr/>
      </dsp:nvSpPr>
      <dsp:spPr>
        <a:xfrm>
          <a:off x="258397" y="2717815"/>
          <a:ext cx="1940417" cy="116425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Professor Richard Jones</a:t>
          </a:r>
          <a:endParaRPr lang="en-GB" sz="1100" kern="1200" dirty="0">
            <a:solidFill>
              <a:schemeClr val="bg1"/>
            </a:solidFill>
          </a:endParaRPr>
        </a:p>
        <a:p>
          <a:pPr marL="0" lvl="0" indent="0" algn="ctr" defTabSz="488950">
            <a:lnSpc>
              <a:spcPct val="90000"/>
            </a:lnSpc>
            <a:spcBef>
              <a:spcPct val="0"/>
            </a:spcBef>
            <a:spcAft>
              <a:spcPct val="35000"/>
            </a:spcAft>
            <a:buNone/>
          </a:pPr>
          <a:r>
            <a:rPr lang="en-GB" sz="1100" i="1" kern="1200" dirty="0">
              <a:solidFill>
                <a:schemeClr val="bg1"/>
              </a:solidFill>
            </a:rPr>
            <a:t>Independent Science Advisor</a:t>
          </a:r>
        </a:p>
      </dsp:txBody>
      <dsp:txXfrm>
        <a:off x="258397" y="2717815"/>
        <a:ext cx="1940417" cy="1164250"/>
      </dsp:txXfrm>
    </dsp:sp>
    <dsp:sp modelId="{B1CC51E3-05D5-4FEA-A635-4D7D472F6926}">
      <dsp:nvSpPr>
        <dsp:cNvPr id="0" name=""/>
        <dsp:cNvSpPr/>
      </dsp:nvSpPr>
      <dsp:spPr>
        <a:xfrm>
          <a:off x="2392857" y="2717815"/>
          <a:ext cx="1940417" cy="1164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University vice chancellors of Manchester, Manchester Met &amp; Salford</a:t>
          </a:r>
        </a:p>
      </dsp:txBody>
      <dsp:txXfrm>
        <a:off x="2392857" y="2717815"/>
        <a:ext cx="1940417" cy="1164250"/>
      </dsp:txXfrm>
    </dsp:sp>
    <dsp:sp modelId="{3F60E1BB-4BDF-414C-B3D6-19E699562152}">
      <dsp:nvSpPr>
        <dsp:cNvPr id="0" name=""/>
        <dsp:cNvSpPr/>
      </dsp:nvSpPr>
      <dsp:spPr>
        <a:xfrm>
          <a:off x="4527316" y="2717815"/>
          <a:ext cx="1940417" cy="116425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Joanne Roney, Manchester City Council</a:t>
          </a:r>
        </a:p>
        <a:p>
          <a:pPr marL="0" lvl="0" indent="0" algn="ctr" defTabSz="488950">
            <a:lnSpc>
              <a:spcPct val="90000"/>
            </a:lnSpc>
            <a:spcBef>
              <a:spcPct val="0"/>
            </a:spcBef>
            <a:spcAft>
              <a:spcPct val="35000"/>
            </a:spcAft>
            <a:buNone/>
          </a:pPr>
          <a:r>
            <a:rPr lang="en-GB" sz="1100" i="1" kern="1200" dirty="0"/>
            <a:t>Economy</a:t>
          </a:r>
        </a:p>
      </dsp:txBody>
      <dsp:txXfrm>
        <a:off x="4527316" y="2717815"/>
        <a:ext cx="1940417" cy="1164250"/>
      </dsp:txXfrm>
    </dsp:sp>
    <dsp:sp modelId="{5E05E527-2A2C-4723-A6E3-674C123DC96F}">
      <dsp:nvSpPr>
        <dsp:cNvPr id="0" name=""/>
        <dsp:cNvSpPr/>
      </dsp:nvSpPr>
      <dsp:spPr>
        <a:xfrm>
          <a:off x="6661775" y="2717815"/>
          <a:ext cx="1940417" cy="116425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Tom Stannard, Salford Council</a:t>
          </a:r>
        </a:p>
        <a:p>
          <a:pPr marL="0" lvl="0" indent="0" algn="ctr" defTabSz="488950">
            <a:lnSpc>
              <a:spcPct val="90000"/>
            </a:lnSpc>
            <a:spcBef>
              <a:spcPct val="0"/>
            </a:spcBef>
            <a:spcAft>
              <a:spcPct val="35000"/>
            </a:spcAft>
            <a:buNone/>
          </a:pPr>
          <a:r>
            <a:rPr lang="en-GB" sz="1100" i="1" kern="1200" dirty="0"/>
            <a:t>Skills</a:t>
          </a:r>
        </a:p>
      </dsp:txBody>
      <dsp:txXfrm>
        <a:off x="6661775" y="2717815"/>
        <a:ext cx="1940417" cy="1164250"/>
      </dsp:txXfrm>
    </dsp:sp>
    <dsp:sp modelId="{8960A0F1-C300-4D2D-A9F0-0FEDBC4FCF5A}">
      <dsp:nvSpPr>
        <dsp:cNvPr id="0" name=""/>
        <dsp:cNvSpPr/>
      </dsp:nvSpPr>
      <dsp:spPr>
        <a:xfrm>
          <a:off x="3460086" y="4076108"/>
          <a:ext cx="1940417" cy="1164250"/>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i="0" kern="1200" dirty="0"/>
            <a:t>Eamon Boylan, GMCA</a:t>
          </a:r>
        </a:p>
        <a:p>
          <a:pPr marL="0" lvl="0" indent="0" algn="ctr" defTabSz="488950">
            <a:lnSpc>
              <a:spcPct val="90000"/>
            </a:lnSpc>
            <a:spcBef>
              <a:spcPct val="0"/>
            </a:spcBef>
            <a:spcAft>
              <a:spcPct val="35000"/>
            </a:spcAft>
            <a:buNone/>
          </a:pPr>
          <a:r>
            <a:rPr lang="en-GB" sz="1100" i="0" kern="1200"/>
            <a:t>Investment</a:t>
          </a:r>
          <a:endParaRPr lang="en-GB" sz="1100" i="0" kern="1200" dirty="0"/>
        </a:p>
      </dsp:txBody>
      <dsp:txXfrm>
        <a:off x="3460086" y="4076108"/>
        <a:ext cx="1940417" cy="11642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F9BB9-8F40-F541-9D3D-EB6F8F2FD36F}"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19EDF-744A-094F-A89F-6E33467D093A}" type="slidenum">
              <a:rPr lang="en-US" smtClean="0"/>
              <a:t>‹#›</a:t>
            </a:fld>
            <a:endParaRPr lang="en-US"/>
          </a:p>
        </p:txBody>
      </p:sp>
    </p:spTree>
    <p:extLst>
      <p:ext uri="{BB962C8B-B14F-4D97-AF65-F5344CB8AC3E}">
        <p14:creationId xmlns:p14="http://schemas.microsoft.com/office/powerpoint/2010/main" val="428891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1</a:t>
            </a:fld>
            <a:endParaRPr lang="en-US"/>
          </a:p>
        </p:txBody>
      </p:sp>
    </p:spTree>
    <p:extLst>
      <p:ext uri="{BB962C8B-B14F-4D97-AF65-F5344CB8AC3E}">
        <p14:creationId xmlns:p14="http://schemas.microsoft.com/office/powerpoint/2010/main" val="1728988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10</a:t>
            </a:fld>
            <a:endParaRPr lang="en-US"/>
          </a:p>
        </p:txBody>
      </p:sp>
    </p:spTree>
    <p:extLst>
      <p:ext uri="{BB962C8B-B14F-4D97-AF65-F5344CB8AC3E}">
        <p14:creationId xmlns:p14="http://schemas.microsoft.com/office/powerpoint/2010/main" val="116210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2</a:t>
            </a:fld>
            <a:endParaRPr lang="en-US"/>
          </a:p>
        </p:txBody>
      </p:sp>
    </p:spTree>
    <p:extLst>
      <p:ext uri="{BB962C8B-B14F-4D97-AF65-F5344CB8AC3E}">
        <p14:creationId xmlns:p14="http://schemas.microsoft.com/office/powerpoint/2010/main" val="382393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78CE58-4B79-49BC-B64B-A13706673818}" type="slidenum">
              <a:rPr lang="en-GB" smtClean="0"/>
              <a:t>3</a:t>
            </a:fld>
            <a:endParaRPr lang="en-GB"/>
          </a:p>
        </p:txBody>
      </p:sp>
    </p:spTree>
    <p:extLst>
      <p:ext uri="{BB962C8B-B14F-4D97-AF65-F5344CB8AC3E}">
        <p14:creationId xmlns:p14="http://schemas.microsoft.com/office/powerpoint/2010/main" val="2000980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d44465743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GB" dirty="0"/>
          </a:p>
          <a:p>
            <a:pPr marL="171450" lvl="0" indent="-171450" algn="l" rtl="0">
              <a:spcBef>
                <a:spcPts val="0"/>
              </a:spcBef>
              <a:spcAft>
                <a:spcPts val="0"/>
              </a:spcAft>
              <a:buFontTx/>
              <a:buChar char="-"/>
            </a:pPr>
            <a:endParaRPr dirty="0"/>
          </a:p>
        </p:txBody>
      </p:sp>
      <p:sp>
        <p:nvSpPr>
          <p:cNvPr id="64" name="Google Shape;64;g11d4446574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d44465743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71" name="Google Shape;71;g11d44465743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66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6</a:t>
            </a:fld>
            <a:endParaRPr lang="en-US"/>
          </a:p>
        </p:txBody>
      </p:sp>
    </p:spTree>
    <p:extLst>
      <p:ext uri="{BB962C8B-B14F-4D97-AF65-F5344CB8AC3E}">
        <p14:creationId xmlns:p14="http://schemas.microsoft.com/office/powerpoint/2010/main" val="310978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7</a:t>
            </a:fld>
            <a:endParaRPr lang="en-US"/>
          </a:p>
        </p:txBody>
      </p:sp>
    </p:spTree>
    <p:extLst>
      <p:ext uri="{BB962C8B-B14F-4D97-AF65-F5344CB8AC3E}">
        <p14:creationId xmlns:p14="http://schemas.microsoft.com/office/powerpoint/2010/main" val="402005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8</a:t>
            </a:fld>
            <a:endParaRPr lang="en-US"/>
          </a:p>
        </p:txBody>
      </p:sp>
    </p:spTree>
    <p:extLst>
      <p:ext uri="{BB962C8B-B14F-4D97-AF65-F5344CB8AC3E}">
        <p14:creationId xmlns:p14="http://schemas.microsoft.com/office/powerpoint/2010/main" val="18195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719EDF-744A-094F-A89F-6E33467D093A}" type="slidenum">
              <a:rPr lang="en-US" smtClean="0"/>
              <a:t>9</a:t>
            </a:fld>
            <a:endParaRPr lang="en-US"/>
          </a:p>
        </p:txBody>
      </p:sp>
    </p:spTree>
    <p:extLst>
      <p:ext uri="{BB962C8B-B14F-4D97-AF65-F5344CB8AC3E}">
        <p14:creationId xmlns:p14="http://schemas.microsoft.com/office/powerpoint/2010/main" val="134911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5182-3C77-174E-ADF4-8C715F2928B0}"/>
              </a:ext>
            </a:extLst>
          </p:cNvPr>
          <p:cNvSpPr>
            <a:spLocks noGrp="1"/>
          </p:cNvSpPr>
          <p:nvPr>
            <p:ph type="ctrTitle"/>
          </p:nvPr>
        </p:nvSpPr>
        <p:spPr>
          <a:xfrm>
            <a:off x="1524000" y="1122363"/>
            <a:ext cx="9144000" cy="2387600"/>
          </a:xfrm>
        </p:spPr>
        <p:txBody>
          <a:bodyPr anchor="b">
            <a:normAutofit/>
          </a:bodyPr>
          <a:lstStyle>
            <a:lvl1pPr algn="l">
              <a:defRPr sz="48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B986450-3BB2-6F41-A3B3-B150E0EB88CD}"/>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6DD813E4-0D17-424E-AEBD-396ACE117C5B}"/>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5" name="Footer Placeholder 4">
            <a:extLst>
              <a:ext uri="{FF2B5EF4-FFF2-40B4-BE49-F238E27FC236}">
                <a16:creationId xmlns:a16="http://schemas.microsoft.com/office/drawing/2014/main" id="{4B4A4A46-5C29-F148-B93A-B746D3832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3DB2B-842B-F245-9AFE-D7F1E63B93E1}"/>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206576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4580-B127-1D4D-9C93-24314C102EF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7B9454-A77B-8A4C-9C21-B0D8B64236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0E46DE-A18D-CA4F-975E-FE84F0D143CB}"/>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5" name="Footer Placeholder 4">
            <a:extLst>
              <a:ext uri="{FF2B5EF4-FFF2-40B4-BE49-F238E27FC236}">
                <a16:creationId xmlns:a16="http://schemas.microsoft.com/office/drawing/2014/main" id="{D1209D67-1039-6048-95D1-7848F48E2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8F635-A601-D44A-86F4-2DEA22141834}"/>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236067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548E9-6C72-D249-B3A7-2011ADD11A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B4E7CA-F199-8241-B4FE-8A7BA92E06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178444-B528-1148-9AAA-ED664E21D363}"/>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5" name="Footer Placeholder 4">
            <a:extLst>
              <a:ext uri="{FF2B5EF4-FFF2-40B4-BE49-F238E27FC236}">
                <a16:creationId xmlns:a16="http://schemas.microsoft.com/office/drawing/2014/main" id="{469109B1-F1D6-2C44-916F-D1BF5DFA3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48CE8-2706-B945-AD82-BD9203B9F3F2}"/>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286271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9A74-B132-4845-B34B-12D24A2A85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98BD9F-8C26-E24F-9115-5B7FB36AD039}"/>
              </a:ext>
            </a:extLst>
          </p:cNvPr>
          <p:cNvSpPr>
            <a:spLocks noGrp="1"/>
          </p:cNvSpPr>
          <p:nvPr>
            <p:ph idx="1"/>
          </p:nvPr>
        </p:nvSpPr>
        <p:spPr/>
        <p:txBody>
          <a:bodyPr/>
          <a:lstStyle>
            <a:lvl1pPr>
              <a:buClr>
                <a:srgbClr val="D93569"/>
              </a:buClr>
              <a:buSzPct val="120000"/>
              <a:buFont typeface="Arial" panose="020B0604020202020204" pitchFamily="34" charset="0"/>
              <a:buChar char="•"/>
              <a:defRPr/>
            </a:lvl1pPr>
            <a:lvl2pPr>
              <a:buClr>
                <a:srgbClr val="D93569"/>
              </a:buClr>
              <a:buSzPct val="120000"/>
              <a:buFont typeface="Arial" panose="020B0604020202020204" pitchFamily="34" charset="0"/>
              <a:buChar char="•"/>
              <a:defRPr/>
            </a:lvl2pPr>
            <a:lvl3pPr>
              <a:buClr>
                <a:srgbClr val="D93569"/>
              </a:buClr>
              <a:buSzPct val="120000"/>
              <a:buFont typeface="Arial" panose="020B0604020202020204" pitchFamily="34" charset="0"/>
              <a:buChar char="•"/>
              <a:defRPr/>
            </a:lvl3pPr>
            <a:lvl4pPr>
              <a:buClr>
                <a:srgbClr val="D93569"/>
              </a:buClr>
              <a:buSzPct val="120000"/>
              <a:buFont typeface="Arial" panose="020B0604020202020204" pitchFamily="34" charset="0"/>
              <a:buChar char="•"/>
              <a:defRPr/>
            </a:lvl4pPr>
            <a:lvl5pPr>
              <a:buClr>
                <a:srgbClr val="D93569"/>
              </a:buClr>
              <a:buSzPct val="120000"/>
              <a:buFont typeface="Arial" panose="020B0604020202020204" pitchFamily="34" charset="0"/>
              <a:buChar cha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08F9EC2-07AC-4B4A-83FB-F209530ACC2D}"/>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5" name="Footer Placeholder 4">
            <a:extLst>
              <a:ext uri="{FF2B5EF4-FFF2-40B4-BE49-F238E27FC236}">
                <a16:creationId xmlns:a16="http://schemas.microsoft.com/office/drawing/2014/main" id="{FD3E9C9A-22B5-3148-8E2E-2503908A4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61372-A696-2542-8594-EFA65F03AA4F}"/>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39542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30F2-F695-1E44-81ED-6D03459F4C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38C4C7-0C33-224C-8079-4E69258F9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2B25DFA-B804-4D4F-A5FF-4AAA49E50A86}"/>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5" name="Footer Placeholder 4">
            <a:extLst>
              <a:ext uri="{FF2B5EF4-FFF2-40B4-BE49-F238E27FC236}">
                <a16:creationId xmlns:a16="http://schemas.microsoft.com/office/drawing/2014/main" id="{BE23D8B2-69D3-894B-8271-687325C54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CBE72-FF8B-D842-92CD-6C94FE80FA41}"/>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395516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46F8-B645-6B46-B06D-EEFCD80A62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A7778BA-BE0F-E34F-90D0-73BE49893FE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151E81-D07E-2E4B-AECD-DEB4065B98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23FADC-9337-2741-A7ED-3624946F70D0}"/>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6" name="Footer Placeholder 5">
            <a:extLst>
              <a:ext uri="{FF2B5EF4-FFF2-40B4-BE49-F238E27FC236}">
                <a16:creationId xmlns:a16="http://schemas.microsoft.com/office/drawing/2014/main" id="{84487264-1767-AB46-B0C4-AEDD3AA06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04D77-CD8E-E54D-B37E-FA4B6CE8F340}"/>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362724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B0ED-DB4A-9242-9EBC-B45203E1F48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F5216E-B648-F84F-8002-51D4E707E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FCB5CFA-FA87-B640-98C9-EF835C0B93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87E79EF-B0B0-9F4D-8FDC-D1B144F5F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AA638B-3493-CD4E-B70F-AF3919E4F7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D7295E1-F6EF-2A4D-A44D-4A9685D12FEF}"/>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8" name="Footer Placeholder 7">
            <a:extLst>
              <a:ext uri="{FF2B5EF4-FFF2-40B4-BE49-F238E27FC236}">
                <a16:creationId xmlns:a16="http://schemas.microsoft.com/office/drawing/2014/main" id="{29937DBD-61C8-B945-A25D-B000323646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4A234-477F-1F4B-A7D0-B5DE640F19E7}"/>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144320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4075-D4A9-A54D-8570-18DEBE72637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9F99567-1D52-C247-A066-E215DABD06A3}"/>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4" name="Footer Placeholder 3">
            <a:extLst>
              <a:ext uri="{FF2B5EF4-FFF2-40B4-BE49-F238E27FC236}">
                <a16:creationId xmlns:a16="http://schemas.microsoft.com/office/drawing/2014/main" id="{FCB6B4C9-9D0D-DF49-AAB4-23F625B165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72387D-2563-8040-8B8C-15377AB3DA13}"/>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373066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B10DA-5139-3848-AA7B-6644AFEC566F}"/>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3" name="Footer Placeholder 2">
            <a:extLst>
              <a:ext uri="{FF2B5EF4-FFF2-40B4-BE49-F238E27FC236}">
                <a16:creationId xmlns:a16="http://schemas.microsoft.com/office/drawing/2014/main" id="{A432C4B8-FBCC-E646-98FB-DA1B7693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86863D-D317-584E-A7A6-054375F4AE2C}"/>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3734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E011-7943-EC41-8256-9D2A2347D6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7AD6357-DFBD-3945-A92C-46E668B7D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D53E376-3A2F-E343-A7FC-9F6A88EA8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74A728-695F-9E47-A011-1D71310C5CEC}"/>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6" name="Footer Placeholder 5">
            <a:extLst>
              <a:ext uri="{FF2B5EF4-FFF2-40B4-BE49-F238E27FC236}">
                <a16:creationId xmlns:a16="http://schemas.microsoft.com/office/drawing/2014/main" id="{39CAFC75-7A5F-6245-96D6-31DDC94A7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EB7CC-FDC6-F74D-96A7-45BD15A0B2ED}"/>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263456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3AC9-32B4-2F4B-AEDD-836561DD46CE}"/>
              </a:ext>
            </a:extLst>
          </p:cNvPr>
          <p:cNvSpPr>
            <a:spLocks noGrp="1"/>
          </p:cNvSpPr>
          <p:nvPr>
            <p:ph type="title"/>
          </p:nvPr>
        </p:nvSpPr>
        <p:spPr>
          <a:xfrm>
            <a:off x="839788" y="457200"/>
            <a:ext cx="10512424" cy="1600200"/>
          </a:xfrm>
        </p:spPr>
        <p:txBody>
          <a:bodyPr anchor="b"/>
          <a:lstStyle>
            <a:lvl1pPr>
              <a:defRPr sz="32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0054A623-9013-0242-8032-6F0FB8E1F5C2}"/>
              </a:ext>
            </a:extLst>
          </p:cNvPr>
          <p:cNvSpPr>
            <a:spLocks noGrp="1"/>
          </p:cNvSpPr>
          <p:nvPr>
            <p:ph type="pic" idx="1"/>
          </p:nvPr>
        </p:nvSpPr>
        <p:spPr>
          <a:xfrm>
            <a:off x="5183188" y="2049461"/>
            <a:ext cx="6172200" cy="38115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B7830B-3B9E-DA49-B715-F2CE38AB7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2917A7-CF48-5843-AA2D-F165DBA1CD68}"/>
              </a:ext>
            </a:extLst>
          </p:cNvPr>
          <p:cNvSpPr>
            <a:spLocks noGrp="1"/>
          </p:cNvSpPr>
          <p:nvPr>
            <p:ph type="dt" sz="half" idx="10"/>
          </p:nvPr>
        </p:nvSpPr>
        <p:spPr/>
        <p:txBody>
          <a:bodyPr/>
          <a:lstStyle/>
          <a:p>
            <a:fld id="{C13BC155-C1EB-2A4E-8CDB-1FC1A249E4B6}" type="datetimeFigureOut">
              <a:rPr lang="en-US" smtClean="0"/>
              <a:t>4/26/2022</a:t>
            </a:fld>
            <a:endParaRPr lang="en-US"/>
          </a:p>
        </p:txBody>
      </p:sp>
      <p:sp>
        <p:nvSpPr>
          <p:cNvPr id="6" name="Footer Placeholder 5">
            <a:extLst>
              <a:ext uri="{FF2B5EF4-FFF2-40B4-BE49-F238E27FC236}">
                <a16:creationId xmlns:a16="http://schemas.microsoft.com/office/drawing/2014/main" id="{685FE939-1F8D-C445-9D18-DB0FD0514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FBEE8-69F4-A74E-A84B-C9B275CE4B37}"/>
              </a:ext>
            </a:extLst>
          </p:cNvPr>
          <p:cNvSpPr>
            <a:spLocks noGrp="1"/>
          </p:cNvSpPr>
          <p:nvPr>
            <p:ph type="sldNum" sz="quarter" idx="12"/>
          </p:nvPr>
        </p:nvSpPr>
        <p:spPr/>
        <p:txBody>
          <a:bodyPr/>
          <a:lstStyle/>
          <a:p>
            <a:fld id="{DA6F6937-E9F3-9C49-B830-AF9E773CA45D}" type="slidenum">
              <a:rPr lang="en-US" smtClean="0"/>
              <a:t>‹#›</a:t>
            </a:fld>
            <a:endParaRPr lang="en-US"/>
          </a:p>
        </p:txBody>
      </p:sp>
    </p:spTree>
    <p:extLst>
      <p:ext uri="{BB962C8B-B14F-4D97-AF65-F5344CB8AC3E}">
        <p14:creationId xmlns:p14="http://schemas.microsoft.com/office/powerpoint/2010/main" val="386637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DDE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0DA331-7924-AF4E-8FD3-F8BF8AA53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F1BA2-4284-794D-BAE7-29D71B1F1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700771D-6538-9D41-8B9C-7F8E649896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BC155-C1EB-2A4E-8CDB-1FC1A249E4B6}" type="datetimeFigureOut">
              <a:rPr lang="en-US" smtClean="0"/>
              <a:t>4/26/2022</a:t>
            </a:fld>
            <a:endParaRPr lang="en-US"/>
          </a:p>
        </p:txBody>
      </p:sp>
      <p:sp>
        <p:nvSpPr>
          <p:cNvPr id="5" name="Footer Placeholder 4">
            <a:extLst>
              <a:ext uri="{FF2B5EF4-FFF2-40B4-BE49-F238E27FC236}">
                <a16:creationId xmlns:a16="http://schemas.microsoft.com/office/drawing/2014/main" id="{39FAEB28-82F9-BA44-AB53-56ADB0930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D51CC-075D-9542-80B7-4CB81C27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F6937-E9F3-9C49-B830-AF9E773CA45D}" type="slidenum">
              <a:rPr lang="en-US" smtClean="0"/>
              <a:t>‹#›</a:t>
            </a:fld>
            <a:endParaRPr lang="en-US"/>
          </a:p>
        </p:txBody>
      </p:sp>
    </p:spTree>
    <p:extLst>
      <p:ext uri="{BB962C8B-B14F-4D97-AF65-F5344CB8AC3E}">
        <p14:creationId xmlns:p14="http://schemas.microsoft.com/office/powerpoint/2010/main" val="79574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cap="all" baseline="0">
          <a:solidFill>
            <a:srgbClr val="D93569"/>
          </a:solidFill>
          <a:latin typeface="Colfax Black" panose="020B0304000000010002"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Colfax" panose="020B03040000000100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lfax" panose="020B03040000000100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lfax" panose="020B03040000000100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olfax" panose="020B03040000000100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356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F2C89-89D2-5F4C-AEB9-2E6D0E118EA8}"/>
              </a:ext>
            </a:extLst>
          </p:cNvPr>
          <p:cNvSpPr>
            <a:spLocks noGrp="1"/>
          </p:cNvSpPr>
          <p:nvPr>
            <p:ph type="title"/>
          </p:nvPr>
        </p:nvSpPr>
        <p:spPr/>
        <p:txBody>
          <a:bodyPr/>
          <a:lstStyle/>
          <a:p>
            <a:r>
              <a:rPr lang="en-US" dirty="0">
                <a:solidFill>
                  <a:schemeClr val="bg1"/>
                </a:solidFill>
              </a:rPr>
              <a:t>Innovation greater </a:t>
            </a:r>
            <a:r>
              <a:rPr lang="en-US" dirty="0" err="1">
                <a:solidFill>
                  <a:schemeClr val="bg1"/>
                </a:solidFill>
              </a:rPr>
              <a:t>manchester</a:t>
            </a:r>
            <a:endParaRPr lang="en-US" dirty="0">
              <a:solidFill>
                <a:schemeClr val="bg1"/>
              </a:solidFill>
            </a:endParaRPr>
          </a:p>
        </p:txBody>
      </p:sp>
      <p:sp>
        <p:nvSpPr>
          <p:cNvPr id="5" name="Content Placeholder 4">
            <a:extLst>
              <a:ext uri="{FF2B5EF4-FFF2-40B4-BE49-F238E27FC236}">
                <a16:creationId xmlns:a16="http://schemas.microsoft.com/office/drawing/2014/main" id="{CDF49313-F3AD-724C-BAB1-5ECE44A1EF3F}"/>
              </a:ext>
            </a:extLst>
          </p:cNvPr>
          <p:cNvSpPr>
            <a:spLocks noGrp="1"/>
          </p:cNvSpPr>
          <p:nvPr>
            <p:ph idx="1"/>
          </p:nvPr>
        </p:nvSpPr>
        <p:spPr/>
        <p:txBody>
          <a:bodyPr>
            <a:normAutofit/>
          </a:bodyPr>
          <a:lstStyle/>
          <a:p>
            <a:pPr marL="0" indent="0">
              <a:buNone/>
            </a:pPr>
            <a:r>
              <a:rPr lang="en-US" sz="4400" dirty="0">
                <a:solidFill>
                  <a:schemeClr val="bg1"/>
                </a:solidFill>
              </a:rPr>
              <a:t>Making Greater Manchester a </a:t>
            </a:r>
            <a:br>
              <a:rPr lang="en-US" sz="4400" dirty="0">
                <a:solidFill>
                  <a:schemeClr val="bg1"/>
                </a:solidFill>
              </a:rPr>
            </a:br>
            <a:r>
              <a:rPr lang="en-US" sz="4400" dirty="0">
                <a:solidFill>
                  <a:schemeClr val="bg1"/>
                </a:solidFill>
              </a:rPr>
              <a:t>national engine of growth at the </a:t>
            </a:r>
            <a:br>
              <a:rPr lang="en-US" sz="4400" dirty="0">
                <a:solidFill>
                  <a:schemeClr val="bg1"/>
                </a:solidFill>
              </a:rPr>
            </a:br>
            <a:r>
              <a:rPr lang="en-US" sz="4400" dirty="0">
                <a:solidFill>
                  <a:schemeClr val="bg1"/>
                </a:solidFill>
              </a:rPr>
              <a:t>heart of the Northern Powerhouse</a:t>
            </a:r>
          </a:p>
        </p:txBody>
      </p:sp>
      <p:sp>
        <p:nvSpPr>
          <p:cNvPr id="2" name="Heptagon 1">
            <a:extLst>
              <a:ext uri="{FF2B5EF4-FFF2-40B4-BE49-F238E27FC236}">
                <a16:creationId xmlns:a16="http://schemas.microsoft.com/office/drawing/2014/main" id="{C322BFD4-180B-7543-A0D6-6CEA193AAF06}"/>
              </a:ext>
            </a:extLst>
          </p:cNvPr>
          <p:cNvSpPr/>
          <p:nvPr/>
        </p:nvSpPr>
        <p:spPr>
          <a:xfrm>
            <a:off x="933062" y="4584441"/>
            <a:ext cx="1480458" cy="1480458"/>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ptagon 5">
            <a:extLst>
              <a:ext uri="{FF2B5EF4-FFF2-40B4-BE49-F238E27FC236}">
                <a16:creationId xmlns:a16="http://schemas.microsoft.com/office/drawing/2014/main" id="{EF6DCE71-8B6B-E64D-96AA-979F104FB088}"/>
              </a:ext>
            </a:extLst>
          </p:cNvPr>
          <p:cNvSpPr/>
          <p:nvPr/>
        </p:nvSpPr>
        <p:spPr>
          <a:xfrm>
            <a:off x="2696549" y="4584441"/>
            <a:ext cx="1480458" cy="1480458"/>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ptagon 6">
            <a:extLst>
              <a:ext uri="{FF2B5EF4-FFF2-40B4-BE49-F238E27FC236}">
                <a16:creationId xmlns:a16="http://schemas.microsoft.com/office/drawing/2014/main" id="{816135CD-463D-C241-946B-4F863244B89C}"/>
              </a:ext>
            </a:extLst>
          </p:cNvPr>
          <p:cNvSpPr/>
          <p:nvPr/>
        </p:nvSpPr>
        <p:spPr>
          <a:xfrm>
            <a:off x="4460036" y="4584441"/>
            <a:ext cx="1480458" cy="1480458"/>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ptagon 7">
            <a:extLst>
              <a:ext uri="{FF2B5EF4-FFF2-40B4-BE49-F238E27FC236}">
                <a16:creationId xmlns:a16="http://schemas.microsoft.com/office/drawing/2014/main" id="{12B22B9A-5379-444B-B8E6-640276C91D1C}"/>
              </a:ext>
            </a:extLst>
          </p:cNvPr>
          <p:cNvSpPr/>
          <p:nvPr/>
        </p:nvSpPr>
        <p:spPr>
          <a:xfrm>
            <a:off x="6251508" y="4584441"/>
            <a:ext cx="1480458" cy="1480458"/>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ptagon 8">
            <a:extLst>
              <a:ext uri="{FF2B5EF4-FFF2-40B4-BE49-F238E27FC236}">
                <a16:creationId xmlns:a16="http://schemas.microsoft.com/office/drawing/2014/main" id="{A131FA35-1158-AA4C-B1F5-F916CBA75DD7}"/>
              </a:ext>
            </a:extLst>
          </p:cNvPr>
          <p:cNvSpPr/>
          <p:nvPr/>
        </p:nvSpPr>
        <p:spPr>
          <a:xfrm>
            <a:off x="8014993" y="4584441"/>
            <a:ext cx="1480458" cy="1480458"/>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ptagon 9">
            <a:extLst>
              <a:ext uri="{FF2B5EF4-FFF2-40B4-BE49-F238E27FC236}">
                <a16:creationId xmlns:a16="http://schemas.microsoft.com/office/drawing/2014/main" id="{7A044743-C4D9-694B-8032-E257625FB24B}"/>
              </a:ext>
            </a:extLst>
          </p:cNvPr>
          <p:cNvSpPr/>
          <p:nvPr/>
        </p:nvSpPr>
        <p:spPr>
          <a:xfrm>
            <a:off x="9778478" y="4584441"/>
            <a:ext cx="1480458" cy="1480458"/>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40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1C9B-DF07-418B-83F2-6A236B8DCFD0}"/>
              </a:ext>
            </a:extLst>
          </p:cNvPr>
          <p:cNvSpPr>
            <a:spLocks noGrp="1"/>
          </p:cNvSpPr>
          <p:nvPr>
            <p:ph type="title"/>
          </p:nvPr>
        </p:nvSpPr>
        <p:spPr/>
        <p:txBody>
          <a:bodyPr/>
          <a:lstStyle/>
          <a:p>
            <a:r>
              <a:rPr lang="en-GB" dirty="0"/>
              <a:t>Cumbria and Greater Manchester - Nuclear and advanced manufacturing example</a:t>
            </a:r>
          </a:p>
        </p:txBody>
      </p:sp>
      <p:pic>
        <p:nvPicPr>
          <p:cNvPr id="5" name="Picture 4">
            <a:extLst>
              <a:ext uri="{FF2B5EF4-FFF2-40B4-BE49-F238E27FC236}">
                <a16:creationId xmlns:a16="http://schemas.microsoft.com/office/drawing/2014/main" id="{5A96C191-BC88-49F7-A688-DF954A7AAAAF}"/>
              </a:ext>
            </a:extLst>
          </p:cNvPr>
          <p:cNvPicPr>
            <a:picLocks noChangeAspect="1"/>
          </p:cNvPicPr>
          <p:nvPr/>
        </p:nvPicPr>
        <p:blipFill>
          <a:blip r:embed="rId3"/>
          <a:stretch>
            <a:fillRect/>
          </a:stretch>
        </p:blipFill>
        <p:spPr>
          <a:xfrm>
            <a:off x="6647943" y="2891130"/>
            <a:ext cx="5174406" cy="3762422"/>
          </a:xfrm>
          <a:prstGeom prst="rect">
            <a:avLst/>
          </a:prstGeom>
        </p:spPr>
      </p:pic>
      <p:pic>
        <p:nvPicPr>
          <p:cNvPr id="7" name="Picture 6">
            <a:extLst>
              <a:ext uri="{FF2B5EF4-FFF2-40B4-BE49-F238E27FC236}">
                <a16:creationId xmlns:a16="http://schemas.microsoft.com/office/drawing/2014/main" id="{70FAE1AB-1A50-417B-A69F-D6D382ABAEAE}"/>
              </a:ext>
            </a:extLst>
          </p:cNvPr>
          <p:cNvPicPr>
            <a:picLocks noChangeAspect="1"/>
          </p:cNvPicPr>
          <p:nvPr/>
        </p:nvPicPr>
        <p:blipFill>
          <a:blip r:embed="rId4"/>
          <a:stretch>
            <a:fillRect/>
          </a:stretch>
        </p:blipFill>
        <p:spPr>
          <a:xfrm>
            <a:off x="369651" y="3966869"/>
            <a:ext cx="5946703" cy="2686683"/>
          </a:xfrm>
          <a:prstGeom prst="rect">
            <a:avLst/>
          </a:prstGeom>
        </p:spPr>
      </p:pic>
      <p:pic>
        <p:nvPicPr>
          <p:cNvPr id="9" name="Picture 8">
            <a:extLst>
              <a:ext uri="{FF2B5EF4-FFF2-40B4-BE49-F238E27FC236}">
                <a16:creationId xmlns:a16="http://schemas.microsoft.com/office/drawing/2014/main" id="{6606D857-25F4-4CA8-ADDA-785989CB41E7}"/>
              </a:ext>
            </a:extLst>
          </p:cNvPr>
          <p:cNvPicPr>
            <a:picLocks noChangeAspect="1"/>
          </p:cNvPicPr>
          <p:nvPr/>
        </p:nvPicPr>
        <p:blipFill>
          <a:blip r:embed="rId5"/>
          <a:stretch>
            <a:fillRect/>
          </a:stretch>
        </p:blipFill>
        <p:spPr>
          <a:xfrm>
            <a:off x="0" y="1687515"/>
            <a:ext cx="6786931" cy="1876424"/>
          </a:xfrm>
          <a:prstGeom prst="rect">
            <a:avLst/>
          </a:prstGeom>
        </p:spPr>
      </p:pic>
    </p:spTree>
    <p:extLst>
      <p:ext uri="{BB962C8B-B14F-4D97-AF65-F5344CB8AC3E}">
        <p14:creationId xmlns:p14="http://schemas.microsoft.com/office/powerpoint/2010/main" val="69020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95678D5-D9AB-0C47-BD86-D1B2CF0E7169}"/>
              </a:ext>
            </a:extLst>
          </p:cNvPr>
          <p:cNvSpPr/>
          <p:nvPr/>
        </p:nvSpPr>
        <p:spPr>
          <a:xfrm>
            <a:off x="927100" y="1648395"/>
            <a:ext cx="9804400"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59461-A605-654B-A434-9C605A088805}"/>
              </a:ext>
            </a:extLst>
          </p:cNvPr>
          <p:cNvSpPr>
            <a:spLocks noGrp="1"/>
          </p:cNvSpPr>
          <p:nvPr>
            <p:ph type="title"/>
          </p:nvPr>
        </p:nvSpPr>
        <p:spPr/>
        <p:txBody>
          <a:bodyPr>
            <a:normAutofit/>
          </a:bodyPr>
          <a:lstStyle/>
          <a:p>
            <a:r>
              <a:rPr lang="en-US" kern="0" dirty="0"/>
              <a:t>The direct benefits of R&amp;D investment aren’t felt evenly across the UK</a:t>
            </a:r>
            <a:endParaRPr lang="en-US" dirty="0"/>
          </a:p>
        </p:txBody>
      </p:sp>
      <p:sp>
        <p:nvSpPr>
          <p:cNvPr id="5" name="TextBox 4">
            <a:extLst>
              <a:ext uri="{FF2B5EF4-FFF2-40B4-BE49-F238E27FC236}">
                <a16:creationId xmlns:a16="http://schemas.microsoft.com/office/drawing/2014/main" id="{59406C35-0974-5D40-B5A6-06A0C0EF06E7}"/>
              </a:ext>
            </a:extLst>
          </p:cNvPr>
          <p:cNvSpPr txBox="1"/>
          <p:nvPr/>
        </p:nvSpPr>
        <p:spPr>
          <a:xfrm>
            <a:off x="1041400" y="1754187"/>
            <a:ext cx="8276514" cy="584775"/>
          </a:xfrm>
          <a:prstGeom prst="rect">
            <a:avLst/>
          </a:prstGeom>
          <a:noFill/>
        </p:spPr>
        <p:txBody>
          <a:bodyPr wrap="square" rtlCol="0">
            <a:spAutoFit/>
          </a:bodyPr>
          <a:lstStyle/>
          <a:p>
            <a:r>
              <a:rPr lang="en-US" sz="1600" b="1" dirty="0">
                <a:latin typeface="Colfax" panose="020B0304000000010002" pitchFamily="34" charset="0"/>
              </a:rPr>
              <a:t>Spending on R&amp;D by NUT51 region within the UK, 2016 (split by market-led (business) and non-market-led (government and charity)</a:t>
            </a:r>
          </a:p>
        </p:txBody>
      </p:sp>
      <p:sp>
        <p:nvSpPr>
          <p:cNvPr id="6" name="TextBox 5">
            <a:extLst>
              <a:ext uri="{FF2B5EF4-FFF2-40B4-BE49-F238E27FC236}">
                <a16:creationId xmlns:a16="http://schemas.microsoft.com/office/drawing/2014/main" id="{AD5F8810-A806-7E49-B461-57F96CBD1D21}"/>
              </a:ext>
            </a:extLst>
          </p:cNvPr>
          <p:cNvSpPr txBox="1"/>
          <p:nvPr/>
        </p:nvSpPr>
        <p:spPr>
          <a:xfrm>
            <a:off x="927100" y="6398261"/>
            <a:ext cx="9804401" cy="276999"/>
          </a:xfrm>
          <a:prstGeom prst="rect">
            <a:avLst/>
          </a:prstGeom>
          <a:noFill/>
        </p:spPr>
        <p:txBody>
          <a:bodyPr wrap="square" rtlCol="0">
            <a:spAutoFit/>
          </a:bodyPr>
          <a:lstStyle/>
          <a:p>
            <a:pPr algn="ctr"/>
            <a:r>
              <a:rPr lang="en-US" sz="1200" dirty="0">
                <a:latin typeface="Colfax" panose="020B0304000000010002" pitchFamily="34" charset="0"/>
              </a:rPr>
              <a:t>Regional distribution of UK R&amp;D spending by NUTS1 region, expressed per resident for market-led and non-market-led sectors.</a:t>
            </a:r>
          </a:p>
        </p:txBody>
      </p:sp>
      <p:sp>
        <p:nvSpPr>
          <p:cNvPr id="11" name="TextBox 10">
            <a:extLst>
              <a:ext uri="{FF2B5EF4-FFF2-40B4-BE49-F238E27FC236}">
                <a16:creationId xmlns:a16="http://schemas.microsoft.com/office/drawing/2014/main" id="{EAB7D78E-8DE5-C446-B144-09B35AC5F42A}"/>
              </a:ext>
            </a:extLst>
          </p:cNvPr>
          <p:cNvSpPr txBox="1"/>
          <p:nvPr/>
        </p:nvSpPr>
        <p:spPr>
          <a:xfrm>
            <a:off x="2796971" y="5827967"/>
            <a:ext cx="7514274" cy="338554"/>
          </a:xfrm>
          <a:prstGeom prst="rect">
            <a:avLst/>
          </a:prstGeom>
          <a:noFill/>
        </p:spPr>
        <p:txBody>
          <a:bodyPr wrap="square" rtlCol="0">
            <a:spAutoFit/>
          </a:bodyPr>
          <a:lstStyle/>
          <a:p>
            <a:pPr algn="ctr"/>
            <a:r>
              <a:rPr lang="en-US" sz="1600" dirty="0">
                <a:latin typeface="Colfax" panose="020B0304000000010002" pitchFamily="34" charset="0"/>
              </a:rPr>
              <a:t>Government, university, and charity spending on R&amp;D, £/resident</a:t>
            </a:r>
          </a:p>
        </p:txBody>
      </p:sp>
      <p:sp>
        <p:nvSpPr>
          <p:cNvPr id="12" name="TextBox 11">
            <a:extLst>
              <a:ext uri="{FF2B5EF4-FFF2-40B4-BE49-F238E27FC236}">
                <a16:creationId xmlns:a16="http://schemas.microsoft.com/office/drawing/2014/main" id="{E741B886-F149-414D-96B0-1C2D51470135}"/>
              </a:ext>
            </a:extLst>
          </p:cNvPr>
          <p:cNvSpPr txBox="1"/>
          <p:nvPr/>
        </p:nvSpPr>
        <p:spPr>
          <a:xfrm>
            <a:off x="1054100" y="3452271"/>
            <a:ext cx="1572768" cy="1077218"/>
          </a:xfrm>
          <a:prstGeom prst="rect">
            <a:avLst/>
          </a:prstGeom>
          <a:noFill/>
        </p:spPr>
        <p:txBody>
          <a:bodyPr wrap="square" rtlCol="0">
            <a:spAutoFit/>
          </a:bodyPr>
          <a:lstStyle/>
          <a:p>
            <a:r>
              <a:rPr lang="en-US" sz="1600" dirty="0">
                <a:latin typeface="Colfax" panose="020B0304000000010002" pitchFamily="34" charset="0"/>
              </a:rPr>
              <a:t>Business spending </a:t>
            </a:r>
            <a:br>
              <a:rPr lang="en-US" sz="1600" dirty="0">
                <a:latin typeface="Colfax" panose="020B0304000000010002" pitchFamily="34" charset="0"/>
              </a:rPr>
            </a:br>
            <a:r>
              <a:rPr lang="en-US" sz="1600" dirty="0">
                <a:latin typeface="Colfax" panose="020B0304000000010002" pitchFamily="34" charset="0"/>
              </a:rPr>
              <a:t>on R&amp;D, £/resident</a:t>
            </a:r>
          </a:p>
        </p:txBody>
      </p:sp>
      <p:pic>
        <p:nvPicPr>
          <p:cNvPr id="14" name="Picture 13" descr="A picture containing indoor, dark&#10;&#10;Description automatically generated">
            <a:extLst>
              <a:ext uri="{FF2B5EF4-FFF2-40B4-BE49-F238E27FC236}">
                <a16:creationId xmlns:a16="http://schemas.microsoft.com/office/drawing/2014/main" id="{8C31E4B8-7FA1-9343-A0E3-F854B995EA99}"/>
              </a:ext>
            </a:extLst>
          </p:cNvPr>
          <p:cNvPicPr>
            <a:picLocks noChangeAspect="1"/>
          </p:cNvPicPr>
          <p:nvPr/>
        </p:nvPicPr>
        <p:blipFill>
          <a:blip r:embed="rId3"/>
          <a:stretch>
            <a:fillRect/>
          </a:stretch>
        </p:blipFill>
        <p:spPr>
          <a:xfrm>
            <a:off x="2197662" y="2453357"/>
            <a:ext cx="8376820" cy="3355867"/>
          </a:xfrm>
          <a:prstGeom prst="rect">
            <a:avLst/>
          </a:prstGeom>
        </p:spPr>
      </p:pic>
    </p:spTree>
    <p:extLst>
      <p:ext uri="{BB962C8B-B14F-4D97-AF65-F5344CB8AC3E}">
        <p14:creationId xmlns:p14="http://schemas.microsoft.com/office/powerpoint/2010/main" val="388485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4264-C38C-41EB-9C10-F9C4E5131A6C}"/>
              </a:ext>
            </a:extLst>
          </p:cNvPr>
          <p:cNvSpPr>
            <a:spLocks noGrp="1"/>
          </p:cNvSpPr>
          <p:nvPr>
            <p:ph type="title"/>
          </p:nvPr>
        </p:nvSpPr>
        <p:spPr>
          <a:xfrm>
            <a:off x="838200" y="1"/>
            <a:ext cx="10515600" cy="842770"/>
          </a:xfrm>
        </p:spPr>
        <p:txBody>
          <a:bodyPr/>
          <a:lstStyle/>
          <a:p>
            <a:pPr algn="ctr"/>
            <a:r>
              <a:rPr lang="en-GB" b="1" dirty="0"/>
              <a:t>Innovation Greater Manchester</a:t>
            </a:r>
          </a:p>
        </p:txBody>
      </p:sp>
      <p:sp>
        <p:nvSpPr>
          <p:cNvPr id="3" name="Content Placeholder 2">
            <a:extLst>
              <a:ext uri="{FF2B5EF4-FFF2-40B4-BE49-F238E27FC236}">
                <a16:creationId xmlns:a16="http://schemas.microsoft.com/office/drawing/2014/main" id="{B72B69A8-9FB0-426F-A926-3998F1632A30}"/>
              </a:ext>
            </a:extLst>
          </p:cNvPr>
          <p:cNvSpPr>
            <a:spLocks noGrp="1"/>
          </p:cNvSpPr>
          <p:nvPr>
            <p:ph idx="1"/>
          </p:nvPr>
        </p:nvSpPr>
        <p:spPr>
          <a:xfrm>
            <a:off x="594041" y="1018853"/>
            <a:ext cx="10515600" cy="2267003"/>
          </a:xfrm>
        </p:spPr>
        <p:txBody>
          <a:bodyPr>
            <a:normAutofit lnSpcReduction="10000"/>
          </a:bodyPr>
          <a:lstStyle/>
          <a:p>
            <a:pPr>
              <a:buFont typeface="Courier New" panose="02070309020205020404" pitchFamily="49" charset="0"/>
              <a:buChar char="o"/>
            </a:pPr>
            <a:r>
              <a:rPr lang="en-GB" sz="1800" dirty="0"/>
              <a:t>Innovation Greater Manchester came together to drive the city-region’s post-COVID economic recovery (2020)</a:t>
            </a:r>
          </a:p>
          <a:p>
            <a:pPr>
              <a:buFont typeface="Courier New" panose="02070309020205020404" pitchFamily="49" charset="0"/>
              <a:buChar char="o"/>
            </a:pPr>
            <a:endParaRPr lang="en-GB" sz="1800" dirty="0"/>
          </a:p>
          <a:p>
            <a:pPr>
              <a:buFont typeface="Courier New" panose="02070309020205020404" pitchFamily="49" charset="0"/>
              <a:buChar char="o"/>
            </a:pPr>
            <a:r>
              <a:rPr lang="en-GB" sz="1800" dirty="0"/>
              <a:t>Part of a new economic vision for the city-region – a Fairer, Greener, Growing Economy and with innovation at its core</a:t>
            </a:r>
          </a:p>
          <a:p>
            <a:pPr>
              <a:buFont typeface="Courier New" panose="02070309020205020404" pitchFamily="49" charset="0"/>
              <a:buChar char="o"/>
            </a:pPr>
            <a:endParaRPr lang="en-GB" sz="1800" dirty="0"/>
          </a:p>
          <a:p>
            <a:pPr>
              <a:buFont typeface="Courier New" panose="02070309020205020404" pitchFamily="49" charset="0"/>
              <a:buChar char="o"/>
            </a:pPr>
            <a:r>
              <a:rPr lang="en-GB" sz="1800" dirty="0"/>
              <a:t>Business led; enabled by universities and wider public sector</a:t>
            </a:r>
          </a:p>
          <a:p>
            <a:endParaRPr lang="en-GB" sz="1800" dirty="0"/>
          </a:p>
          <a:p>
            <a:endParaRPr lang="en-GB" sz="1800" dirty="0"/>
          </a:p>
          <a:p>
            <a:endParaRPr lang="en-GB" dirty="0"/>
          </a:p>
          <a:p>
            <a:pPr marL="0" indent="0">
              <a:buNone/>
            </a:pPr>
            <a:endParaRPr lang="en-GB" dirty="0"/>
          </a:p>
        </p:txBody>
      </p:sp>
      <p:pic>
        <p:nvPicPr>
          <p:cNvPr id="5" name="Picture 4">
            <a:extLst>
              <a:ext uri="{FF2B5EF4-FFF2-40B4-BE49-F238E27FC236}">
                <a16:creationId xmlns:a16="http://schemas.microsoft.com/office/drawing/2014/main" id="{D0D2408C-7C54-4CAA-AF6C-A5AEED59577C}"/>
              </a:ext>
            </a:extLst>
          </p:cNvPr>
          <p:cNvPicPr>
            <a:picLocks noChangeAspect="1"/>
          </p:cNvPicPr>
          <p:nvPr/>
        </p:nvPicPr>
        <p:blipFill>
          <a:blip r:embed="rId3"/>
          <a:stretch>
            <a:fillRect/>
          </a:stretch>
        </p:blipFill>
        <p:spPr>
          <a:xfrm>
            <a:off x="32021" y="4304709"/>
            <a:ext cx="1906544" cy="1460970"/>
          </a:xfrm>
          <a:prstGeom prst="rect">
            <a:avLst/>
          </a:prstGeom>
        </p:spPr>
      </p:pic>
      <p:sp>
        <p:nvSpPr>
          <p:cNvPr id="6" name="TextBox 5">
            <a:extLst>
              <a:ext uri="{FF2B5EF4-FFF2-40B4-BE49-F238E27FC236}">
                <a16:creationId xmlns:a16="http://schemas.microsoft.com/office/drawing/2014/main" id="{0672B05E-80BE-41E7-AE40-C8E0B056C8BF}"/>
              </a:ext>
            </a:extLst>
          </p:cNvPr>
          <p:cNvSpPr txBox="1"/>
          <p:nvPr/>
        </p:nvSpPr>
        <p:spPr>
          <a:xfrm>
            <a:off x="-109366" y="3497781"/>
            <a:ext cx="2606408" cy="307777"/>
          </a:xfrm>
          <a:prstGeom prst="rect">
            <a:avLst/>
          </a:prstGeom>
          <a:noFill/>
        </p:spPr>
        <p:txBody>
          <a:bodyPr wrap="square" rtlCol="0">
            <a:spAutoFit/>
          </a:bodyPr>
          <a:lstStyle/>
          <a:p>
            <a:pPr algn="ctr"/>
            <a:r>
              <a:rPr lang="en-GB" sz="1400" b="1" dirty="0"/>
              <a:t>Future Economic vision</a:t>
            </a:r>
          </a:p>
        </p:txBody>
      </p:sp>
      <p:grpSp>
        <p:nvGrpSpPr>
          <p:cNvPr id="4" name="Group 3">
            <a:extLst>
              <a:ext uri="{FF2B5EF4-FFF2-40B4-BE49-F238E27FC236}">
                <a16:creationId xmlns:a16="http://schemas.microsoft.com/office/drawing/2014/main" id="{858ACC50-87F2-46EC-8B11-CB1B904DCDCA}"/>
              </a:ext>
            </a:extLst>
          </p:cNvPr>
          <p:cNvGrpSpPr/>
          <p:nvPr/>
        </p:nvGrpSpPr>
        <p:grpSpPr>
          <a:xfrm>
            <a:off x="1637026" y="3514457"/>
            <a:ext cx="3632363" cy="2280603"/>
            <a:chOff x="6236438" y="3486599"/>
            <a:chExt cx="3632363" cy="2280603"/>
          </a:xfrm>
        </p:grpSpPr>
        <p:sp>
          <p:nvSpPr>
            <p:cNvPr id="10" name="TextBox 9">
              <a:extLst>
                <a:ext uri="{FF2B5EF4-FFF2-40B4-BE49-F238E27FC236}">
                  <a16:creationId xmlns:a16="http://schemas.microsoft.com/office/drawing/2014/main" id="{26C3AD09-4BCD-40AC-B031-BA6D56293910}"/>
                </a:ext>
              </a:extLst>
            </p:cNvPr>
            <p:cNvSpPr txBox="1"/>
            <p:nvPr/>
          </p:nvSpPr>
          <p:spPr>
            <a:xfrm>
              <a:off x="6236438" y="3486599"/>
              <a:ext cx="3632363" cy="307777"/>
            </a:xfrm>
            <a:prstGeom prst="rect">
              <a:avLst/>
            </a:prstGeom>
            <a:noFill/>
          </p:spPr>
          <p:txBody>
            <a:bodyPr wrap="square" rtlCol="0">
              <a:spAutoFit/>
            </a:bodyPr>
            <a:lstStyle/>
            <a:p>
              <a:pPr algn="ctr"/>
              <a:r>
                <a:rPr lang="en-GB" sz="1400" b="1" dirty="0"/>
                <a:t>Prospectus to SR 20</a:t>
              </a:r>
            </a:p>
          </p:txBody>
        </p:sp>
        <p:pic>
          <p:nvPicPr>
            <p:cNvPr id="12" name="Picture 11">
              <a:extLst>
                <a:ext uri="{FF2B5EF4-FFF2-40B4-BE49-F238E27FC236}">
                  <a16:creationId xmlns:a16="http://schemas.microsoft.com/office/drawing/2014/main" id="{D4374911-7A78-4BB4-9ECF-A6B56099D255}"/>
                </a:ext>
              </a:extLst>
            </p:cNvPr>
            <p:cNvPicPr>
              <a:picLocks noChangeAspect="1"/>
            </p:cNvPicPr>
            <p:nvPr/>
          </p:nvPicPr>
          <p:blipFill>
            <a:blip r:embed="rId4"/>
            <a:stretch>
              <a:fillRect/>
            </a:stretch>
          </p:blipFill>
          <p:spPr>
            <a:xfrm rot="550199">
              <a:off x="7011513" y="4026018"/>
              <a:ext cx="1390265" cy="1741184"/>
            </a:xfrm>
            <a:prstGeom prst="rect">
              <a:avLst/>
            </a:prstGeom>
          </p:spPr>
        </p:pic>
      </p:grpSp>
      <p:grpSp>
        <p:nvGrpSpPr>
          <p:cNvPr id="8" name="Group 7">
            <a:extLst>
              <a:ext uri="{FF2B5EF4-FFF2-40B4-BE49-F238E27FC236}">
                <a16:creationId xmlns:a16="http://schemas.microsoft.com/office/drawing/2014/main" id="{961716E0-C7E0-493C-9695-A511575A92A4}"/>
              </a:ext>
            </a:extLst>
          </p:cNvPr>
          <p:cNvGrpSpPr/>
          <p:nvPr/>
        </p:nvGrpSpPr>
        <p:grpSpPr>
          <a:xfrm>
            <a:off x="3627235" y="3514457"/>
            <a:ext cx="4937529" cy="3217786"/>
            <a:chOff x="2168149" y="3479331"/>
            <a:chExt cx="4937529" cy="3217786"/>
          </a:xfrm>
        </p:grpSpPr>
        <p:sp>
          <p:nvSpPr>
            <p:cNvPr id="7" name="TextBox 6">
              <a:extLst>
                <a:ext uri="{FF2B5EF4-FFF2-40B4-BE49-F238E27FC236}">
                  <a16:creationId xmlns:a16="http://schemas.microsoft.com/office/drawing/2014/main" id="{E346480D-798A-4F80-86D2-CC0662E8E793}"/>
                </a:ext>
              </a:extLst>
            </p:cNvPr>
            <p:cNvSpPr txBox="1"/>
            <p:nvPr/>
          </p:nvSpPr>
          <p:spPr>
            <a:xfrm>
              <a:off x="2781795" y="3479331"/>
              <a:ext cx="3632363" cy="307777"/>
            </a:xfrm>
            <a:prstGeom prst="rect">
              <a:avLst/>
            </a:prstGeom>
            <a:noFill/>
          </p:spPr>
          <p:txBody>
            <a:bodyPr wrap="square" rtlCol="0">
              <a:spAutoFit/>
            </a:bodyPr>
            <a:lstStyle/>
            <a:p>
              <a:pPr algn="ctr"/>
              <a:r>
                <a:rPr lang="en-GB" sz="1400" b="1" dirty="0"/>
                <a:t>Innovation Greater Manchester</a:t>
              </a:r>
            </a:p>
          </p:txBody>
        </p:sp>
        <p:pic>
          <p:nvPicPr>
            <p:cNvPr id="9" name="Picture 8">
              <a:extLst>
                <a:ext uri="{FF2B5EF4-FFF2-40B4-BE49-F238E27FC236}">
                  <a16:creationId xmlns:a16="http://schemas.microsoft.com/office/drawing/2014/main" id="{B6996CEF-99ED-4BC6-9E19-DFFF05EBC393}"/>
                </a:ext>
              </a:extLst>
            </p:cNvPr>
            <p:cNvPicPr>
              <a:picLocks noChangeAspect="1"/>
            </p:cNvPicPr>
            <p:nvPr/>
          </p:nvPicPr>
          <p:blipFill>
            <a:blip r:embed="rId5"/>
            <a:stretch>
              <a:fillRect/>
            </a:stretch>
          </p:blipFill>
          <p:spPr>
            <a:xfrm>
              <a:off x="3297364" y="3883850"/>
              <a:ext cx="2409684" cy="669556"/>
            </a:xfrm>
            <a:prstGeom prst="rect">
              <a:avLst/>
            </a:prstGeom>
          </p:spPr>
        </p:pic>
        <p:pic>
          <p:nvPicPr>
            <p:cNvPr id="14" name="Picture 13">
              <a:extLst>
                <a:ext uri="{FF2B5EF4-FFF2-40B4-BE49-F238E27FC236}">
                  <a16:creationId xmlns:a16="http://schemas.microsoft.com/office/drawing/2014/main" id="{885B4FBF-F9D5-4AF9-B286-9AD85B8DF2CD}"/>
                </a:ext>
              </a:extLst>
            </p:cNvPr>
            <p:cNvPicPr>
              <a:picLocks noChangeAspect="1"/>
            </p:cNvPicPr>
            <p:nvPr/>
          </p:nvPicPr>
          <p:blipFill>
            <a:blip r:embed="rId6"/>
            <a:stretch>
              <a:fillRect/>
            </a:stretch>
          </p:blipFill>
          <p:spPr>
            <a:xfrm>
              <a:off x="2361340" y="4729489"/>
              <a:ext cx="2175114" cy="457648"/>
            </a:xfrm>
            <a:prstGeom prst="rect">
              <a:avLst/>
            </a:prstGeom>
          </p:spPr>
        </p:pic>
        <p:pic>
          <p:nvPicPr>
            <p:cNvPr id="16" name="Picture 15">
              <a:extLst>
                <a:ext uri="{FF2B5EF4-FFF2-40B4-BE49-F238E27FC236}">
                  <a16:creationId xmlns:a16="http://schemas.microsoft.com/office/drawing/2014/main" id="{0E26F8A4-2796-4E41-9982-D194681960A5}"/>
                </a:ext>
              </a:extLst>
            </p:cNvPr>
            <p:cNvPicPr>
              <a:picLocks noChangeAspect="1"/>
            </p:cNvPicPr>
            <p:nvPr/>
          </p:nvPicPr>
          <p:blipFill>
            <a:blip r:embed="rId7"/>
            <a:stretch>
              <a:fillRect/>
            </a:stretch>
          </p:blipFill>
          <p:spPr>
            <a:xfrm>
              <a:off x="4642148" y="4659196"/>
              <a:ext cx="1680894" cy="598235"/>
            </a:xfrm>
            <a:prstGeom prst="rect">
              <a:avLst/>
            </a:prstGeom>
          </p:spPr>
        </p:pic>
        <p:pic>
          <p:nvPicPr>
            <p:cNvPr id="18" name="Picture 17">
              <a:extLst>
                <a:ext uri="{FF2B5EF4-FFF2-40B4-BE49-F238E27FC236}">
                  <a16:creationId xmlns:a16="http://schemas.microsoft.com/office/drawing/2014/main" id="{7D9F389B-C552-491E-A383-9FC463B57C59}"/>
                </a:ext>
              </a:extLst>
            </p:cNvPr>
            <p:cNvPicPr>
              <a:picLocks noChangeAspect="1"/>
            </p:cNvPicPr>
            <p:nvPr/>
          </p:nvPicPr>
          <p:blipFill>
            <a:blip r:embed="rId8"/>
            <a:stretch>
              <a:fillRect/>
            </a:stretch>
          </p:blipFill>
          <p:spPr>
            <a:xfrm>
              <a:off x="2723109" y="5282038"/>
              <a:ext cx="3065837" cy="570065"/>
            </a:xfrm>
            <a:prstGeom prst="rect">
              <a:avLst/>
            </a:prstGeom>
          </p:spPr>
        </p:pic>
        <p:pic>
          <p:nvPicPr>
            <p:cNvPr id="20" name="Picture 19">
              <a:extLst>
                <a:ext uri="{FF2B5EF4-FFF2-40B4-BE49-F238E27FC236}">
                  <a16:creationId xmlns:a16="http://schemas.microsoft.com/office/drawing/2014/main" id="{2C86DF08-BA6E-4415-AA9E-08FB72F86990}"/>
                </a:ext>
              </a:extLst>
            </p:cNvPr>
            <p:cNvPicPr>
              <a:picLocks noChangeAspect="1"/>
            </p:cNvPicPr>
            <p:nvPr/>
          </p:nvPicPr>
          <p:blipFill>
            <a:blip r:embed="rId9"/>
            <a:stretch>
              <a:fillRect/>
            </a:stretch>
          </p:blipFill>
          <p:spPr>
            <a:xfrm>
              <a:off x="2168149" y="5915889"/>
              <a:ext cx="2295137" cy="364350"/>
            </a:xfrm>
            <a:prstGeom prst="rect">
              <a:avLst/>
            </a:prstGeom>
          </p:spPr>
        </p:pic>
        <p:pic>
          <p:nvPicPr>
            <p:cNvPr id="24" name="Picture 23">
              <a:extLst>
                <a:ext uri="{FF2B5EF4-FFF2-40B4-BE49-F238E27FC236}">
                  <a16:creationId xmlns:a16="http://schemas.microsoft.com/office/drawing/2014/main" id="{BBF21254-5A69-4ECE-8034-F76CA6D4BED8}"/>
                </a:ext>
              </a:extLst>
            </p:cNvPr>
            <p:cNvPicPr>
              <a:picLocks noChangeAspect="1"/>
            </p:cNvPicPr>
            <p:nvPr/>
          </p:nvPicPr>
          <p:blipFill>
            <a:blip r:embed="rId10"/>
            <a:stretch>
              <a:fillRect/>
            </a:stretch>
          </p:blipFill>
          <p:spPr>
            <a:xfrm>
              <a:off x="5053568" y="5884521"/>
              <a:ext cx="1398003" cy="598235"/>
            </a:xfrm>
            <a:prstGeom prst="rect">
              <a:avLst/>
            </a:prstGeom>
          </p:spPr>
        </p:pic>
        <p:pic>
          <p:nvPicPr>
            <p:cNvPr id="26" name="Picture 25">
              <a:extLst>
                <a:ext uri="{FF2B5EF4-FFF2-40B4-BE49-F238E27FC236}">
                  <a16:creationId xmlns:a16="http://schemas.microsoft.com/office/drawing/2014/main" id="{88661A62-8677-4CD3-B268-0DDF147C793B}"/>
                </a:ext>
              </a:extLst>
            </p:cNvPr>
            <p:cNvPicPr>
              <a:picLocks noChangeAspect="1"/>
            </p:cNvPicPr>
            <p:nvPr/>
          </p:nvPicPr>
          <p:blipFill>
            <a:blip r:embed="rId11"/>
            <a:stretch>
              <a:fillRect/>
            </a:stretch>
          </p:blipFill>
          <p:spPr>
            <a:xfrm>
              <a:off x="2297537" y="6344025"/>
              <a:ext cx="2460890" cy="319879"/>
            </a:xfrm>
            <a:prstGeom prst="rect">
              <a:avLst/>
            </a:prstGeom>
          </p:spPr>
        </p:pic>
        <p:pic>
          <p:nvPicPr>
            <p:cNvPr id="28" name="Picture 27">
              <a:extLst>
                <a:ext uri="{FF2B5EF4-FFF2-40B4-BE49-F238E27FC236}">
                  <a16:creationId xmlns:a16="http://schemas.microsoft.com/office/drawing/2014/main" id="{17CAD516-E101-4E47-9C23-55415347D9D4}"/>
                </a:ext>
              </a:extLst>
            </p:cNvPr>
            <p:cNvPicPr>
              <a:picLocks noChangeAspect="1"/>
            </p:cNvPicPr>
            <p:nvPr/>
          </p:nvPicPr>
          <p:blipFill>
            <a:blip r:embed="rId12"/>
            <a:stretch>
              <a:fillRect/>
            </a:stretch>
          </p:blipFill>
          <p:spPr>
            <a:xfrm>
              <a:off x="4667027" y="6490877"/>
              <a:ext cx="2438651" cy="206240"/>
            </a:xfrm>
            <a:prstGeom prst="rect">
              <a:avLst/>
            </a:prstGeom>
          </p:spPr>
        </p:pic>
      </p:grpSp>
      <p:pic>
        <p:nvPicPr>
          <p:cNvPr id="31" name="Picture 30">
            <a:extLst>
              <a:ext uri="{FF2B5EF4-FFF2-40B4-BE49-F238E27FC236}">
                <a16:creationId xmlns:a16="http://schemas.microsoft.com/office/drawing/2014/main" id="{D0E08A50-04DF-4499-88B5-C89323054DFC}"/>
              </a:ext>
            </a:extLst>
          </p:cNvPr>
          <p:cNvPicPr>
            <a:picLocks noChangeAspect="1"/>
          </p:cNvPicPr>
          <p:nvPr/>
        </p:nvPicPr>
        <p:blipFill>
          <a:blip r:embed="rId13"/>
          <a:stretch>
            <a:fillRect/>
          </a:stretch>
        </p:blipFill>
        <p:spPr>
          <a:xfrm>
            <a:off x="9919838" y="4245687"/>
            <a:ext cx="967114" cy="1900590"/>
          </a:xfrm>
          <a:prstGeom prst="rect">
            <a:avLst/>
          </a:prstGeom>
        </p:spPr>
      </p:pic>
      <p:sp>
        <p:nvSpPr>
          <p:cNvPr id="34" name="TextBox 33">
            <a:extLst>
              <a:ext uri="{FF2B5EF4-FFF2-40B4-BE49-F238E27FC236}">
                <a16:creationId xmlns:a16="http://schemas.microsoft.com/office/drawing/2014/main" id="{28B240BA-8511-4BFE-90BD-3FD5EF42FFEE}"/>
              </a:ext>
            </a:extLst>
          </p:cNvPr>
          <p:cNvSpPr txBox="1"/>
          <p:nvPr/>
        </p:nvSpPr>
        <p:spPr>
          <a:xfrm>
            <a:off x="9974451" y="3497780"/>
            <a:ext cx="2217549" cy="307777"/>
          </a:xfrm>
          <a:prstGeom prst="rect">
            <a:avLst/>
          </a:prstGeom>
          <a:noFill/>
        </p:spPr>
        <p:txBody>
          <a:bodyPr wrap="square" rtlCol="0">
            <a:spAutoFit/>
          </a:bodyPr>
          <a:lstStyle/>
          <a:p>
            <a:pPr algn="ctr"/>
            <a:r>
              <a:rPr lang="en-GB" sz="1400" b="1" dirty="0"/>
              <a:t>Levelling Up Whitepaper</a:t>
            </a:r>
          </a:p>
        </p:txBody>
      </p:sp>
      <p:pic>
        <p:nvPicPr>
          <p:cNvPr id="40" name="Picture 39">
            <a:extLst>
              <a:ext uri="{FF2B5EF4-FFF2-40B4-BE49-F238E27FC236}">
                <a16:creationId xmlns:a16="http://schemas.microsoft.com/office/drawing/2014/main" id="{B23F421A-7137-4B34-85E2-5F9DC72F8BAF}"/>
              </a:ext>
            </a:extLst>
          </p:cNvPr>
          <p:cNvPicPr>
            <a:picLocks noChangeAspect="1"/>
          </p:cNvPicPr>
          <p:nvPr/>
        </p:nvPicPr>
        <p:blipFill>
          <a:blip r:embed="rId14"/>
          <a:stretch>
            <a:fillRect/>
          </a:stretch>
        </p:blipFill>
        <p:spPr>
          <a:xfrm>
            <a:off x="10901763" y="4245687"/>
            <a:ext cx="1237821" cy="1900590"/>
          </a:xfrm>
          <a:prstGeom prst="rect">
            <a:avLst/>
          </a:prstGeom>
        </p:spPr>
      </p:pic>
      <p:pic>
        <p:nvPicPr>
          <p:cNvPr id="13" name="Picture 12">
            <a:extLst>
              <a:ext uri="{FF2B5EF4-FFF2-40B4-BE49-F238E27FC236}">
                <a16:creationId xmlns:a16="http://schemas.microsoft.com/office/drawing/2014/main" id="{45C43D29-FFC2-48D0-8041-6B000814E6CD}"/>
              </a:ext>
            </a:extLst>
          </p:cNvPr>
          <p:cNvPicPr>
            <a:picLocks noChangeAspect="1"/>
          </p:cNvPicPr>
          <p:nvPr/>
        </p:nvPicPr>
        <p:blipFill>
          <a:blip r:embed="rId15"/>
          <a:stretch>
            <a:fillRect/>
          </a:stretch>
        </p:blipFill>
        <p:spPr>
          <a:xfrm rot="1032071">
            <a:off x="7925697" y="4579866"/>
            <a:ext cx="1834189" cy="964322"/>
          </a:xfrm>
          <a:prstGeom prst="rect">
            <a:avLst/>
          </a:prstGeom>
        </p:spPr>
      </p:pic>
      <p:sp>
        <p:nvSpPr>
          <p:cNvPr id="27" name="TextBox 26">
            <a:extLst>
              <a:ext uri="{FF2B5EF4-FFF2-40B4-BE49-F238E27FC236}">
                <a16:creationId xmlns:a16="http://schemas.microsoft.com/office/drawing/2014/main" id="{56867405-0CD6-4FCD-A1A5-1B4AC075E7C0}"/>
              </a:ext>
            </a:extLst>
          </p:cNvPr>
          <p:cNvSpPr txBox="1"/>
          <p:nvPr/>
        </p:nvSpPr>
        <p:spPr>
          <a:xfrm>
            <a:off x="7132037" y="3522578"/>
            <a:ext cx="3632363" cy="307777"/>
          </a:xfrm>
          <a:prstGeom prst="rect">
            <a:avLst/>
          </a:prstGeom>
          <a:noFill/>
        </p:spPr>
        <p:txBody>
          <a:bodyPr wrap="square" rtlCol="0">
            <a:spAutoFit/>
          </a:bodyPr>
          <a:lstStyle/>
          <a:p>
            <a:pPr algn="ctr"/>
            <a:r>
              <a:rPr lang="en-GB" sz="1400" b="1" dirty="0"/>
              <a:t>Submission to SR 21</a:t>
            </a:r>
          </a:p>
        </p:txBody>
      </p:sp>
      <p:pic>
        <p:nvPicPr>
          <p:cNvPr id="17" name="Picture 16">
            <a:extLst>
              <a:ext uri="{FF2B5EF4-FFF2-40B4-BE49-F238E27FC236}">
                <a16:creationId xmlns:a16="http://schemas.microsoft.com/office/drawing/2014/main" id="{422545EA-17BB-498E-B718-32ADDA8079BF}"/>
              </a:ext>
            </a:extLst>
          </p:cNvPr>
          <p:cNvPicPr>
            <a:picLocks noChangeAspect="1"/>
          </p:cNvPicPr>
          <p:nvPr/>
        </p:nvPicPr>
        <p:blipFill>
          <a:blip r:embed="rId16"/>
          <a:stretch>
            <a:fillRect/>
          </a:stretch>
        </p:blipFill>
        <p:spPr>
          <a:xfrm rot="1097350">
            <a:off x="8185398" y="5433427"/>
            <a:ext cx="1475172" cy="1127656"/>
          </a:xfrm>
          <a:prstGeom prst="rect">
            <a:avLst/>
          </a:prstGeom>
        </p:spPr>
      </p:pic>
    </p:spTree>
    <p:extLst>
      <p:ext uri="{BB962C8B-B14F-4D97-AF65-F5344CB8AC3E}">
        <p14:creationId xmlns:p14="http://schemas.microsoft.com/office/powerpoint/2010/main" val="320830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5988" y="0"/>
            <a:ext cx="12257988" cy="1325600"/>
          </a:xfrm>
          <a:prstGeom prst="rect">
            <a:avLst/>
          </a:prstGeom>
          <a:noFill/>
          <a:ln>
            <a:noFill/>
          </a:ln>
        </p:spPr>
        <p:txBody>
          <a:bodyPr spcFirstLastPara="1" vert="horz" wrap="square" lIns="91433" tIns="45700" rIns="91433" bIns="45700" rtlCol="0" anchor="ctr" anchorCtr="0">
            <a:normAutofit/>
          </a:bodyPr>
          <a:lstStyle/>
          <a:p>
            <a:pPr algn="ctr">
              <a:spcBef>
                <a:spcPts val="0"/>
              </a:spcBef>
              <a:buClr>
                <a:schemeClr val="dk1"/>
              </a:buClr>
              <a:buSzPts val="3300"/>
            </a:pPr>
            <a:r>
              <a:rPr lang="en-GB" b="1" dirty="0"/>
              <a:t>A bold vision to 2030 to drive innovation-led economic growth across the whole conurbation</a:t>
            </a:r>
            <a:endParaRPr dirty="0"/>
          </a:p>
        </p:txBody>
      </p:sp>
      <p:sp>
        <p:nvSpPr>
          <p:cNvPr id="67" name="Google Shape;67;p15"/>
          <p:cNvSpPr txBox="1">
            <a:spLocks noGrp="1"/>
          </p:cNvSpPr>
          <p:nvPr>
            <p:ph type="body" idx="1"/>
          </p:nvPr>
        </p:nvSpPr>
        <p:spPr>
          <a:xfrm>
            <a:off x="235670" y="1831712"/>
            <a:ext cx="11632676" cy="4351200"/>
          </a:xfrm>
          <a:prstGeom prst="rect">
            <a:avLst/>
          </a:prstGeom>
          <a:noFill/>
          <a:ln>
            <a:noFill/>
          </a:ln>
        </p:spPr>
        <p:txBody>
          <a:bodyPr spcFirstLastPara="1" vert="horz" wrap="square" lIns="91433" tIns="45700" rIns="91433" bIns="45700" rtlCol="0" anchor="t" anchorCtr="0">
            <a:normAutofit fontScale="62500" lnSpcReduction="20000"/>
          </a:bodyPr>
          <a:lstStyle/>
          <a:p>
            <a:pPr marL="0" indent="0" algn="just">
              <a:spcBef>
                <a:spcPts val="0"/>
              </a:spcBef>
              <a:buClr>
                <a:schemeClr val="dk1"/>
              </a:buClr>
              <a:buSzPct val="100000"/>
              <a:buNone/>
            </a:pPr>
            <a:endParaRPr lang="en-GB" sz="2800" b="1" dirty="0">
              <a:latin typeface="+mn-lt"/>
              <a:ea typeface="Arial"/>
              <a:cs typeface="Arial"/>
              <a:sym typeface="Arial"/>
            </a:endParaRPr>
          </a:p>
          <a:p>
            <a:pPr marL="0" indent="0" algn="just">
              <a:spcBef>
                <a:spcPts val="0"/>
              </a:spcBef>
              <a:buClr>
                <a:schemeClr val="dk1"/>
              </a:buClr>
              <a:buSzPct val="100000"/>
              <a:buNone/>
            </a:pPr>
            <a:r>
              <a:rPr lang="en-GB" sz="3400" dirty="0">
                <a:latin typeface="+mn-lt"/>
                <a:ea typeface="Arial"/>
                <a:cs typeface="Arial"/>
                <a:sym typeface="Arial"/>
              </a:rPr>
              <a:t>By 2030 Greater Manchester will be </a:t>
            </a:r>
            <a:r>
              <a:rPr lang="en-GB" sz="3400" dirty="0">
                <a:latin typeface="+mn-lt"/>
                <a:cs typeface="Arial"/>
                <a:sym typeface="Arial"/>
              </a:rPr>
              <a:t>known globally for its innovation ecosystem and as a leader of the fourth industrial revolution. </a:t>
            </a:r>
          </a:p>
          <a:p>
            <a:pPr marL="0" indent="0" algn="just">
              <a:spcBef>
                <a:spcPts val="0"/>
              </a:spcBef>
              <a:buClr>
                <a:schemeClr val="dk1"/>
              </a:buClr>
              <a:buSzPct val="100000"/>
              <a:buNone/>
            </a:pPr>
            <a:endParaRPr lang="en-GB" sz="3400" dirty="0">
              <a:latin typeface="+mn-lt"/>
              <a:cs typeface="Arial"/>
              <a:sym typeface="Arial"/>
            </a:endParaRPr>
          </a:p>
          <a:p>
            <a:pPr marL="0" indent="0" algn="just">
              <a:spcBef>
                <a:spcPts val="0"/>
              </a:spcBef>
              <a:buClr>
                <a:schemeClr val="dk1"/>
              </a:buClr>
              <a:buSzPct val="100000"/>
              <a:buNone/>
            </a:pPr>
            <a:r>
              <a:rPr lang="en-GB" sz="3400" dirty="0">
                <a:latin typeface="+mn-lt"/>
                <a:cs typeface="Arial"/>
                <a:sym typeface="Arial"/>
              </a:rPr>
              <a:t>Th</a:t>
            </a:r>
            <a:r>
              <a:rPr lang="en-GB" sz="3400" dirty="0">
                <a:latin typeface="+mn-lt"/>
                <a:cs typeface="Arial"/>
              </a:rPr>
              <a:t>is will be driven by an </a:t>
            </a:r>
            <a:r>
              <a:rPr lang="en-GB" sz="3400" dirty="0">
                <a:latin typeface="+mn-lt"/>
                <a:cs typeface="Arial"/>
                <a:sym typeface="Arial"/>
              </a:rPr>
              <a:t>intense focus on our global strengths - in </a:t>
            </a:r>
            <a:r>
              <a:rPr lang="en-GB" sz="3400" dirty="0">
                <a:latin typeface="+mn-lt"/>
                <a:cs typeface="Arial"/>
              </a:rPr>
              <a:t>advanced</a:t>
            </a:r>
            <a:r>
              <a:rPr lang="en-GB" sz="3400" dirty="0">
                <a:latin typeface="+mn-lt"/>
                <a:cs typeface="Arial"/>
                <a:sym typeface="Arial"/>
              </a:rPr>
              <a:t> material</a:t>
            </a:r>
            <a:r>
              <a:rPr lang="en-GB" sz="3400" dirty="0">
                <a:latin typeface="+mn-lt"/>
                <a:cs typeface="Arial"/>
              </a:rPr>
              <a:t>s and manufacturing, health innovation, digital and creative and green technologies. Alongside investing in scientific excellence we will build an environment where we more systematically commercialise this through existing firms, new players and investors in the city region and start ups.  We will create a skills and talent pipeline, access to finance and deeper business networks that fuel enterprise and entrepreneurship.</a:t>
            </a:r>
            <a:endParaRPr sz="3400" dirty="0">
              <a:latin typeface="+mn-lt"/>
              <a:cs typeface="Arial"/>
            </a:endParaRPr>
          </a:p>
          <a:p>
            <a:pPr marL="0" indent="0" algn="just">
              <a:spcBef>
                <a:spcPts val="0"/>
              </a:spcBef>
              <a:buClr>
                <a:schemeClr val="dk1"/>
              </a:buClr>
              <a:buSzPct val="100000"/>
              <a:buNone/>
            </a:pPr>
            <a:endParaRPr sz="3400" dirty="0">
              <a:latin typeface="+mn-lt"/>
            </a:endParaRPr>
          </a:p>
          <a:p>
            <a:pPr marL="0" indent="0" algn="just">
              <a:spcBef>
                <a:spcPts val="0"/>
              </a:spcBef>
              <a:buClr>
                <a:schemeClr val="dk1"/>
              </a:buClr>
              <a:buSzPct val="100000"/>
              <a:buNone/>
            </a:pPr>
            <a:r>
              <a:rPr lang="en-GB" sz="3400" dirty="0">
                <a:latin typeface="+mn-lt"/>
                <a:ea typeface="Arial"/>
                <a:cs typeface="Arial"/>
                <a:sym typeface="Arial"/>
              </a:rPr>
              <a:t>Success will mean more high quality jobs and more productive firms across all areas of the conurbation and in all our sectors. Innovation will characterise our whole economy</a:t>
            </a:r>
            <a:r>
              <a:rPr lang="en-GB" sz="3400" dirty="0">
                <a:latin typeface="+mn-lt"/>
              </a:rPr>
              <a:t> which</a:t>
            </a:r>
            <a:r>
              <a:rPr lang="en-GB" sz="3400" dirty="0">
                <a:latin typeface="+mn-lt"/>
                <a:ea typeface="Arial"/>
                <a:cs typeface="Arial"/>
                <a:sym typeface="Arial"/>
              </a:rPr>
              <a:t> will be built on high quality productive jobs that support improvements for our communities - where we see increased skills, better opportunities and consequent improvements to health and reduced </a:t>
            </a:r>
            <a:r>
              <a:rPr lang="en-GB" sz="3400" dirty="0">
                <a:latin typeface="+mn-lt"/>
                <a:cs typeface="Arial"/>
                <a:sym typeface="Arial"/>
              </a:rPr>
              <a:t>inequality. </a:t>
            </a:r>
            <a:endParaRPr sz="3400" dirty="0">
              <a:latin typeface="+mn-lt"/>
              <a:cs typeface="Arial"/>
              <a:sym typeface="Arial"/>
            </a:endParaRPr>
          </a:p>
          <a:p>
            <a:pPr marL="0" indent="0" algn="just">
              <a:spcBef>
                <a:spcPts val="0"/>
              </a:spcBef>
              <a:buClr>
                <a:schemeClr val="dk1"/>
              </a:buClr>
              <a:buSzPct val="100000"/>
              <a:buNone/>
            </a:pPr>
            <a:endParaRPr sz="3400" dirty="0">
              <a:latin typeface="+mn-lt"/>
              <a:cs typeface="Arial"/>
            </a:endParaRPr>
          </a:p>
          <a:p>
            <a:pPr marL="0" indent="0" algn="just">
              <a:spcBef>
                <a:spcPts val="0"/>
              </a:spcBef>
              <a:buClr>
                <a:schemeClr val="dk1"/>
              </a:buClr>
              <a:buSzPct val="100000"/>
              <a:buNone/>
            </a:pPr>
            <a:r>
              <a:rPr lang="en-GB" sz="3400" dirty="0">
                <a:latin typeface="+mn-lt"/>
                <a:cs typeface="Arial"/>
              </a:rPr>
              <a:t>Our approach will be to work collaboratively with other city regions and clusters to catalyse a new Innovation Nation.</a:t>
            </a:r>
          </a:p>
          <a:p>
            <a:pPr marL="0" indent="0" algn="just">
              <a:spcBef>
                <a:spcPts val="0"/>
              </a:spcBef>
              <a:buClr>
                <a:schemeClr val="dk1"/>
              </a:buClr>
              <a:buSzPct val="100000"/>
              <a:buNone/>
            </a:pPr>
            <a:endParaRPr lang="en-GB" sz="3400" dirty="0"/>
          </a:p>
          <a:p>
            <a:pPr marL="380990" indent="-380990">
              <a:spcBef>
                <a:spcPts val="0"/>
              </a:spcBef>
              <a:buSzPct val="100000"/>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0" y="0"/>
            <a:ext cx="12192000" cy="994400"/>
          </a:xfrm>
          <a:prstGeom prst="rect">
            <a:avLst/>
          </a:prstGeom>
          <a:noFill/>
          <a:ln>
            <a:noFill/>
          </a:ln>
        </p:spPr>
        <p:txBody>
          <a:bodyPr spcFirstLastPara="1" wrap="square" lIns="91433" tIns="45700" rIns="91433" bIns="45700" anchor="ctr" anchorCtr="0">
            <a:normAutofit/>
          </a:bodyPr>
          <a:lstStyle/>
          <a:p>
            <a:pPr algn="ctr">
              <a:buSzPct val="117857"/>
            </a:pPr>
            <a:r>
              <a:rPr lang="en-GB" dirty="0"/>
              <a:t>What are we trying to achieve?</a:t>
            </a:r>
            <a:endParaRPr dirty="0"/>
          </a:p>
        </p:txBody>
      </p:sp>
      <p:sp>
        <p:nvSpPr>
          <p:cNvPr id="74" name="Google Shape;74;p16"/>
          <p:cNvSpPr txBox="1">
            <a:spLocks noGrp="1"/>
          </p:cNvSpPr>
          <p:nvPr>
            <p:ph type="body" idx="1"/>
          </p:nvPr>
        </p:nvSpPr>
        <p:spPr>
          <a:xfrm>
            <a:off x="0" y="1152525"/>
            <a:ext cx="12192000" cy="5705474"/>
          </a:xfrm>
          <a:prstGeom prst="rect">
            <a:avLst/>
          </a:prstGeom>
          <a:noFill/>
          <a:ln>
            <a:noFill/>
          </a:ln>
        </p:spPr>
        <p:txBody>
          <a:bodyPr spcFirstLastPara="1" wrap="square" lIns="91433" tIns="45700" rIns="91433" bIns="45700" anchor="t" anchorCtr="0">
            <a:normAutofit/>
          </a:bodyPr>
          <a:lstStyle/>
          <a:p>
            <a:pPr marL="507987" indent="-473909">
              <a:spcBef>
                <a:spcPts val="0"/>
              </a:spcBef>
              <a:buSzPct val="116666"/>
              <a:buFont typeface="Calibri"/>
              <a:buAutoNum type="alphaLcParenR"/>
            </a:pPr>
            <a:r>
              <a:rPr lang="en-GB" dirty="0"/>
              <a:t>Catalysing innovation-led growth in more places by building innovation capacity as a key input to overcoming sustained economic underperformance </a:t>
            </a:r>
            <a:endParaRPr dirty="0"/>
          </a:p>
          <a:p>
            <a:pPr marL="694249" lvl="1" indent="-207851">
              <a:spcBef>
                <a:spcPts val="533"/>
              </a:spcBef>
              <a:buSzPct val="128571"/>
              <a:buFont typeface="Courier New"/>
              <a:buChar char="o"/>
            </a:pPr>
            <a:r>
              <a:rPr lang="en-GB" dirty="0"/>
              <a:t>Attracting frontier firms from elsewhere</a:t>
            </a:r>
            <a:endParaRPr dirty="0"/>
          </a:p>
          <a:p>
            <a:pPr marL="694249" lvl="1" indent="-207851">
              <a:spcBef>
                <a:spcPts val="533"/>
              </a:spcBef>
              <a:buSzPct val="128571"/>
              <a:buFont typeface="Courier New"/>
              <a:buChar char="o"/>
            </a:pPr>
            <a:r>
              <a:rPr lang="en-GB" dirty="0"/>
              <a:t>Supporting indigenous firms to become more productive</a:t>
            </a:r>
            <a:endParaRPr dirty="0"/>
          </a:p>
          <a:p>
            <a:pPr marL="694249" lvl="1" indent="-207851">
              <a:spcBef>
                <a:spcPts val="533"/>
              </a:spcBef>
              <a:buSzPct val="128571"/>
              <a:buFont typeface="Courier New"/>
              <a:buChar char="o"/>
            </a:pPr>
            <a:r>
              <a:rPr lang="en-GB" dirty="0"/>
              <a:t>Creating and scaling-up entirely new frontier firms</a:t>
            </a:r>
            <a:endParaRPr dirty="0"/>
          </a:p>
          <a:p>
            <a:pPr marL="694249" lvl="1" indent="-135463">
              <a:spcBef>
                <a:spcPts val="533"/>
              </a:spcBef>
              <a:buSzPct val="128571"/>
              <a:buNone/>
            </a:pPr>
            <a:endParaRPr dirty="0"/>
          </a:p>
          <a:p>
            <a:pPr marL="507987" indent="-473909">
              <a:buSzPct val="116666"/>
              <a:buFont typeface="Calibri"/>
              <a:buAutoNum type="alphaLcParenR"/>
            </a:pPr>
            <a:r>
              <a:rPr lang="en-GB" dirty="0"/>
              <a:t>Contextual factors shape the optimal balance between these three routes depending on the existing strengths and opportunities of places but in all cases evidence shows it is critical to bring together a plan that coalesces </a:t>
            </a:r>
            <a:endParaRPr dirty="0"/>
          </a:p>
          <a:p>
            <a:pPr marL="694249" lvl="1" indent="-207851">
              <a:spcBef>
                <a:spcPts val="533"/>
              </a:spcBef>
              <a:buSzPct val="128571"/>
              <a:buFont typeface="Courier New"/>
              <a:buChar char="o"/>
            </a:pPr>
            <a:r>
              <a:rPr lang="en-GB" dirty="0"/>
              <a:t>Support to enable business-led </a:t>
            </a:r>
            <a:r>
              <a:rPr lang="en-GB" dirty="0" err="1"/>
              <a:t>r&amp;d</a:t>
            </a:r>
            <a:endParaRPr lang="en-GB" dirty="0"/>
          </a:p>
          <a:p>
            <a:pPr marL="694249" lvl="1" indent="-207851">
              <a:spcBef>
                <a:spcPts val="533"/>
              </a:spcBef>
              <a:buSzPct val="128571"/>
              <a:buFont typeface="Courier New"/>
              <a:buChar char="o"/>
            </a:pPr>
            <a:r>
              <a:rPr lang="en-GB" dirty="0"/>
              <a:t>Talent &amp; human capital</a:t>
            </a:r>
          </a:p>
          <a:p>
            <a:pPr marL="694249" lvl="1" indent="-207851">
              <a:spcBef>
                <a:spcPts val="533"/>
              </a:spcBef>
              <a:buSzPct val="128571"/>
              <a:buFont typeface="Courier New"/>
              <a:buChar char="o"/>
            </a:pPr>
            <a:r>
              <a:rPr lang="en-GB" dirty="0"/>
              <a:t>Investment in wider infrastructure</a:t>
            </a:r>
          </a:p>
          <a:p>
            <a:pPr marL="486398" lvl="1" indent="0">
              <a:spcBef>
                <a:spcPts val="533"/>
              </a:spcBef>
              <a:buSzPct val="128571"/>
              <a:buNone/>
            </a:pPr>
            <a:endParaRPr dirty="0"/>
          </a:p>
          <a:p>
            <a:pPr marL="507987" indent="-473909">
              <a:buSzPct val="116666"/>
              <a:buFont typeface="Calibri"/>
              <a:buAutoNum type="alphaLcParenR"/>
            </a:pPr>
            <a:r>
              <a:rPr lang="en-GB" dirty="0"/>
              <a:t>This is the Greater Manchester Blueprint – a plan for our assets, places, and people</a:t>
            </a:r>
            <a:endParaRPr dirty="0"/>
          </a:p>
        </p:txBody>
      </p:sp>
    </p:spTree>
    <p:extLst>
      <p:ext uri="{BB962C8B-B14F-4D97-AF65-F5344CB8AC3E}">
        <p14:creationId xmlns:p14="http://schemas.microsoft.com/office/powerpoint/2010/main" val="2363221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0C7D9659-B939-4F25-AC70-86BB48FB3CB5}"/>
              </a:ext>
            </a:extLst>
          </p:cNvPr>
          <p:cNvGraphicFramePr>
            <a:graphicFrameLocks noGrp="1"/>
          </p:cNvGraphicFramePr>
          <p:nvPr>
            <p:ph idx="1"/>
          </p:nvPr>
        </p:nvGraphicFramePr>
        <p:xfrm>
          <a:off x="-778711" y="1649375"/>
          <a:ext cx="4680284" cy="300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4874A1C-82FA-4843-A949-998FDC111055}"/>
              </a:ext>
            </a:extLst>
          </p:cNvPr>
          <p:cNvGraphicFramePr/>
          <p:nvPr/>
        </p:nvGraphicFramePr>
        <p:xfrm>
          <a:off x="3122862" y="1251285"/>
          <a:ext cx="8860591" cy="52415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Group 4">
            <a:extLst>
              <a:ext uri="{FF2B5EF4-FFF2-40B4-BE49-F238E27FC236}">
                <a16:creationId xmlns:a16="http://schemas.microsoft.com/office/drawing/2014/main" id="{EE1487B1-D8D0-4587-AC7E-343CF8971B99}"/>
              </a:ext>
            </a:extLst>
          </p:cNvPr>
          <p:cNvGrpSpPr/>
          <p:nvPr/>
        </p:nvGrpSpPr>
        <p:grpSpPr>
          <a:xfrm>
            <a:off x="1100546" y="4652424"/>
            <a:ext cx="926217" cy="556201"/>
            <a:chOff x="258397" y="2717815"/>
            <a:chExt cx="1940417" cy="1164250"/>
          </a:xfrm>
        </p:grpSpPr>
        <p:sp>
          <p:nvSpPr>
            <p:cNvPr id="6" name="Rectangle 5">
              <a:extLst>
                <a:ext uri="{FF2B5EF4-FFF2-40B4-BE49-F238E27FC236}">
                  <a16:creationId xmlns:a16="http://schemas.microsoft.com/office/drawing/2014/main" id="{5472A28F-38C8-49B9-8AD0-5CCCFDA7C44D}"/>
                </a:ext>
              </a:extLst>
            </p:cNvPr>
            <p:cNvSpPr/>
            <p:nvPr/>
          </p:nvSpPr>
          <p:spPr>
            <a:xfrm>
              <a:off x="258397" y="2717815"/>
              <a:ext cx="1940417" cy="1164250"/>
            </a:xfrm>
            <a:prstGeom prst="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76F1AE15-4A33-4D3F-AE3C-606FBA5F5F2A}"/>
                </a:ext>
              </a:extLst>
            </p:cNvPr>
            <p:cNvSpPr txBox="1"/>
            <p:nvPr/>
          </p:nvSpPr>
          <p:spPr>
            <a:xfrm>
              <a:off x="258397" y="2717815"/>
              <a:ext cx="1940417" cy="11642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rPr>
                <a:t>Independent science advisor</a:t>
              </a:r>
              <a:endParaRPr lang="en-GB" sz="1100" i="1" kern="1200" dirty="0">
                <a:solidFill>
                  <a:schemeClr val="bg1"/>
                </a:solidFill>
              </a:endParaRPr>
            </a:p>
          </p:txBody>
        </p:sp>
      </p:grpSp>
      <p:cxnSp>
        <p:nvCxnSpPr>
          <p:cNvPr id="4" name="Straight Connector 3">
            <a:extLst>
              <a:ext uri="{FF2B5EF4-FFF2-40B4-BE49-F238E27FC236}">
                <a16:creationId xmlns:a16="http://schemas.microsoft.com/office/drawing/2014/main" id="{3078A360-471E-4093-9A0A-48039D067D58}"/>
              </a:ext>
            </a:extLst>
          </p:cNvPr>
          <p:cNvCxnSpPr>
            <a:stCxn id="7" idx="0"/>
          </p:cNvCxnSpPr>
          <p:nvPr/>
        </p:nvCxnSpPr>
        <p:spPr>
          <a:xfrm flipH="1" flipV="1">
            <a:off x="1561431" y="4185501"/>
            <a:ext cx="2224" cy="466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E63B2D1-3411-4680-9A95-4101CFF9C46E}"/>
              </a:ext>
            </a:extLst>
          </p:cNvPr>
          <p:cNvSpPr txBox="1"/>
          <p:nvPr/>
        </p:nvSpPr>
        <p:spPr>
          <a:xfrm>
            <a:off x="127819" y="108155"/>
            <a:ext cx="11661058" cy="584775"/>
          </a:xfrm>
          <a:prstGeom prst="rect">
            <a:avLst/>
          </a:prstGeom>
          <a:noFill/>
        </p:spPr>
        <p:txBody>
          <a:bodyPr wrap="square" rtlCol="0">
            <a:spAutoFit/>
          </a:bodyPr>
          <a:lstStyle/>
          <a:p>
            <a:pPr algn="ctr"/>
            <a:r>
              <a:rPr lang="en-GB" sz="3200" b="1" cap="all" dirty="0">
                <a:solidFill>
                  <a:srgbClr val="D93569"/>
                </a:solidFill>
                <a:latin typeface="Colfax Black" panose="020B0304000000010002" pitchFamily="34" charset="0"/>
                <a:ea typeface="+mj-ea"/>
                <a:cs typeface="+mj-cs"/>
              </a:rPr>
              <a:t>Triple-helix board – led by industry</a:t>
            </a:r>
          </a:p>
        </p:txBody>
      </p:sp>
    </p:spTree>
    <p:extLst>
      <p:ext uri="{BB962C8B-B14F-4D97-AF65-F5344CB8AC3E}">
        <p14:creationId xmlns:p14="http://schemas.microsoft.com/office/powerpoint/2010/main" val="376759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3BD75-6823-42CB-9BFA-F9F3C16B5178}"/>
              </a:ext>
            </a:extLst>
          </p:cNvPr>
          <p:cNvSpPr>
            <a:spLocks noGrp="1"/>
          </p:cNvSpPr>
          <p:nvPr>
            <p:ph idx="1"/>
          </p:nvPr>
        </p:nvSpPr>
        <p:spPr>
          <a:xfrm>
            <a:off x="5473700" y="469900"/>
            <a:ext cx="6540500" cy="6248400"/>
          </a:xfrm>
        </p:spPr>
        <p:txBody>
          <a:bodyPr/>
          <a:lstStyle/>
          <a:p>
            <a:endParaRPr lang="en-GB" dirty="0"/>
          </a:p>
          <a:p>
            <a:r>
              <a:rPr lang="en-GB" dirty="0"/>
              <a:t>A catalyst investment underpinned by a new relationship built around co-design with Innovate UK and UKRI</a:t>
            </a:r>
          </a:p>
          <a:p>
            <a:endParaRPr lang="en-GB" dirty="0"/>
          </a:p>
          <a:p>
            <a:endParaRPr lang="en-GB" dirty="0"/>
          </a:p>
          <a:p>
            <a:r>
              <a:rPr lang="en-GB" dirty="0"/>
              <a:t>Policy and regulatory flexibilities alongside access to a share of a £100m</a:t>
            </a:r>
          </a:p>
          <a:p>
            <a:endParaRPr lang="en-GB" dirty="0"/>
          </a:p>
          <a:p>
            <a:endParaRPr lang="en-GB" dirty="0"/>
          </a:p>
          <a:p>
            <a:r>
              <a:rPr lang="en-GB" dirty="0"/>
              <a:t>A pilot for potential replicability, proving the case ahead of Spending Review 25 </a:t>
            </a:r>
          </a:p>
          <a:p>
            <a:endParaRPr lang="en-GB" dirty="0"/>
          </a:p>
          <a:p>
            <a:endParaRPr lang="en-GB" dirty="0"/>
          </a:p>
        </p:txBody>
      </p:sp>
      <p:pic>
        <p:nvPicPr>
          <p:cNvPr id="5" name="Picture 4">
            <a:extLst>
              <a:ext uri="{FF2B5EF4-FFF2-40B4-BE49-F238E27FC236}">
                <a16:creationId xmlns:a16="http://schemas.microsoft.com/office/drawing/2014/main" id="{A9E8D459-0738-4A39-AE99-7AC6564412A9}"/>
              </a:ext>
            </a:extLst>
          </p:cNvPr>
          <p:cNvPicPr>
            <a:picLocks noChangeAspect="1"/>
          </p:cNvPicPr>
          <p:nvPr/>
        </p:nvPicPr>
        <p:blipFill>
          <a:blip r:embed="rId3"/>
          <a:stretch>
            <a:fillRect/>
          </a:stretch>
        </p:blipFill>
        <p:spPr>
          <a:xfrm>
            <a:off x="-12700" y="0"/>
            <a:ext cx="5019132" cy="6858000"/>
          </a:xfrm>
          <a:prstGeom prst="rect">
            <a:avLst/>
          </a:prstGeom>
        </p:spPr>
      </p:pic>
    </p:spTree>
    <p:extLst>
      <p:ext uri="{BB962C8B-B14F-4D97-AF65-F5344CB8AC3E}">
        <p14:creationId xmlns:p14="http://schemas.microsoft.com/office/powerpoint/2010/main" val="267788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A7B3-6EE5-4CBE-B4B5-7E89D695303D}"/>
              </a:ext>
            </a:extLst>
          </p:cNvPr>
          <p:cNvSpPr>
            <a:spLocks noGrp="1"/>
          </p:cNvSpPr>
          <p:nvPr>
            <p:ph type="title"/>
          </p:nvPr>
        </p:nvSpPr>
        <p:spPr/>
        <p:txBody>
          <a:bodyPr/>
          <a:lstStyle/>
          <a:p>
            <a:pPr algn="ctr"/>
            <a:r>
              <a:rPr lang="en-GB" dirty="0"/>
              <a:t>Innovation accelerator pilot objectives</a:t>
            </a:r>
          </a:p>
        </p:txBody>
      </p:sp>
      <p:sp>
        <p:nvSpPr>
          <p:cNvPr id="5" name="TextBox 4">
            <a:extLst>
              <a:ext uri="{FF2B5EF4-FFF2-40B4-BE49-F238E27FC236}">
                <a16:creationId xmlns:a16="http://schemas.microsoft.com/office/drawing/2014/main" id="{4C1C1A6A-B135-4A41-A3F8-D984B5863DC7}"/>
              </a:ext>
            </a:extLst>
          </p:cNvPr>
          <p:cNvSpPr txBox="1"/>
          <p:nvPr/>
        </p:nvSpPr>
        <p:spPr>
          <a:xfrm>
            <a:off x="82193" y="1570855"/>
            <a:ext cx="12192000" cy="5078313"/>
          </a:xfrm>
          <a:prstGeom prst="rect">
            <a:avLst/>
          </a:prstGeom>
          <a:noFill/>
        </p:spPr>
        <p:txBody>
          <a:bodyPr wrap="square">
            <a:spAutoFit/>
          </a:bodyPr>
          <a:lstStyle/>
          <a:p>
            <a:pPr marL="285750" indent="-285750">
              <a:buFont typeface="Arial" panose="020B0604020202020204" pitchFamily="34" charset="0"/>
              <a:buChar char="•"/>
            </a:pPr>
            <a:r>
              <a:rPr lang="en-GB" dirty="0"/>
              <a:t>Stimulate economic and productivity growth by supporting the three city regions to grow their innovation strengths, build greater capacity and capability to perform high quality applied and translational R&amp;D, and increase private R&amp;D investment. </a:t>
            </a:r>
          </a:p>
          <a:p>
            <a:endParaRPr lang="en-GB" dirty="0"/>
          </a:p>
          <a:p>
            <a:endParaRPr lang="en-GB" dirty="0"/>
          </a:p>
          <a:p>
            <a:pPr marL="285750" indent="-285750">
              <a:buFont typeface="Arial" panose="020B0604020202020204" pitchFamily="34" charset="0"/>
              <a:buChar char="•"/>
            </a:pPr>
            <a:r>
              <a:rPr lang="en-GB" dirty="0"/>
              <a:t>Drive stronger local economic and social benefits from new and existing R&amp;D investments in the three city regions, including through strengthening the clusters’ connections with areas of lower productivity.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Strengthen partnerships between local government, industry, universities and other R&amp;D institutions for the benefit of local innovation ecosystems.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Address policy and regulatory barriers to developing local innovation ecosystems through the provision of tailored Government support and greater alignment of national R&amp;D priorities with local objectives.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Understand the effectiveness of the Innovation Accelerator model to inform future policy measures, particularly whether enhanced local collaborations and dedicated cross-government support can drive improved outcomes</a:t>
            </a:r>
          </a:p>
        </p:txBody>
      </p:sp>
    </p:spTree>
    <p:extLst>
      <p:ext uri="{BB962C8B-B14F-4D97-AF65-F5344CB8AC3E}">
        <p14:creationId xmlns:p14="http://schemas.microsoft.com/office/powerpoint/2010/main" val="416518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29C6-5B4C-B341-A5B1-950F67FD8987}"/>
              </a:ext>
            </a:extLst>
          </p:cNvPr>
          <p:cNvSpPr>
            <a:spLocks noGrp="1"/>
          </p:cNvSpPr>
          <p:nvPr>
            <p:ph type="title"/>
          </p:nvPr>
        </p:nvSpPr>
        <p:spPr/>
        <p:txBody>
          <a:bodyPr/>
          <a:lstStyle/>
          <a:p>
            <a:r>
              <a:rPr lang="en-US" dirty="0"/>
              <a:t>Investing in innovation assets to connect research to real-world challenges</a:t>
            </a:r>
          </a:p>
        </p:txBody>
      </p:sp>
      <p:sp>
        <p:nvSpPr>
          <p:cNvPr id="3" name="Content Placeholder 2">
            <a:extLst>
              <a:ext uri="{FF2B5EF4-FFF2-40B4-BE49-F238E27FC236}">
                <a16:creationId xmlns:a16="http://schemas.microsoft.com/office/drawing/2014/main" id="{0A25CED9-0677-584F-83FF-D537AB7D632B}"/>
              </a:ext>
            </a:extLst>
          </p:cNvPr>
          <p:cNvSpPr>
            <a:spLocks noGrp="1"/>
          </p:cNvSpPr>
          <p:nvPr>
            <p:ph idx="1"/>
          </p:nvPr>
        </p:nvSpPr>
        <p:spPr>
          <a:xfrm>
            <a:off x="838200" y="1825625"/>
            <a:ext cx="10515600" cy="1657531"/>
          </a:xfrm>
        </p:spPr>
        <p:txBody>
          <a:bodyPr/>
          <a:lstStyle/>
          <a:p>
            <a:r>
              <a:rPr lang="en-GB" sz="2000" dirty="0">
                <a:cs typeface="Times New Roman" panose="02020603050405020304" pitchFamily="18" charset="0"/>
              </a:rPr>
              <a:t>Translating GM’s science and innovation strengths in advanced materials &amp; manufacturing, health innovation, digital &amp; creative, and low carbon into productivity gains and growth across GM and beyond</a:t>
            </a:r>
          </a:p>
          <a:p>
            <a:r>
              <a:rPr lang="en-GB" sz="2000" dirty="0">
                <a:cs typeface="Times New Roman" panose="02020603050405020304" pitchFamily="18" charset="0"/>
              </a:rPr>
              <a:t>Innovation GM will invest in pioneering research institutes and and centres of excellence, to boost their translational capacity to a broader base of businesses</a:t>
            </a:r>
          </a:p>
          <a:p>
            <a:endParaRPr lang="en-US" dirty="0"/>
          </a:p>
        </p:txBody>
      </p:sp>
      <p:sp>
        <p:nvSpPr>
          <p:cNvPr id="4" name="TextBox 3">
            <a:extLst>
              <a:ext uri="{FF2B5EF4-FFF2-40B4-BE49-F238E27FC236}">
                <a16:creationId xmlns:a16="http://schemas.microsoft.com/office/drawing/2014/main" id="{48077AF8-3D12-8D40-A7BC-DFE12B33D4FC}"/>
              </a:ext>
            </a:extLst>
          </p:cNvPr>
          <p:cNvSpPr txBox="1"/>
          <p:nvPr/>
        </p:nvSpPr>
        <p:spPr>
          <a:xfrm>
            <a:off x="951769" y="3801239"/>
            <a:ext cx="4636231" cy="400110"/>
          </a:xfrm>
          <a:prstGeom prst="rect">
            <a:avLst/>
          </a:prstGeom>
          <a:noFill/>
        </p:spPr>
        <p:txBody>
          <a:bodyPr wrap="square" rtlCol="0">
            <a:spAutoFit/>
          </a:bodyPr>
          <a:lstStyle/>
          <a:p>
            <a:pPr algn="ctr"/>
            <a:r>
              <a:rPr lang="en-GB" sz="2000" dirty="0">
                <a:solidFill>
                  <a:srgbClr val="D93569"/>
                </a:solidFill>
                <a:latin typeface="Colfax Medium" panose="020B0304000000010002" pitchFamily="34" charset="0"/>
              </a:rPr>
              <a:t>Greater Manchester Frontier Sectors</a:t>
            </a:r>
          </a:p>
        </p:txBody>
      </p:sp>
      <p:pic>
        <p:nvPicPr>
          <p:cNvPr id="5" name="Picture 4">
            <a:extLst>
              <a:ext uri="{FF2B5EF4-FFF2-40B4-BE49-F238E27FC236}">
                <a16:creationId xmlns:a16="http://schemas.microsoft.com/office/drawing/2014/main" id="{CA1218AF-EEE4-1540-B390-051F679417B5}"/>
              </a:ext>
            </a:extLst>
          </p:cNvPr>
          <p:cNvPicPr>
            <a:picLocks noChangeAspect="1"/>
          </p:cNvPicPr>
          <p:nvPr/>
        </p:nvPicPr>
        <p:blipFill>
          <a:blip r:embed="rId3"/>
          <a:stretch>
            <a:fillRect/>
          </a:stretch>
        </p:blipFill>
        <p:spPr>
          <a:xfrm>
            <a:off x="951769" y="4201349"/>
            <a:ext cx="6373001" cy="2465097"/>
          </a:xfrm>
          <a:prstGeom prst="rect">
            <a:avLst/>
          </a:prstGeom>
        </p:spPr>
      </p:pic>
      <p:sp>
        <p:nvSpPr>
          <p:cNvPr id="6" name="Arrow: Right 19">
            <a:extLst>
              <a:ext uri="{FF2B5EF4-FFF2-40B4-BE49-F238E27FC236}">
                <a16:creationId xmlns:a16="http://schemas.microsoft.com/office/drawing/2014/main" id="{E68FD4DA-140B-7942-89AC-3C99DEED69AC}"/>
              </a:ext>
            </a:extLst>
          </p:cNvPr>
          <p:cNvSpPr/>
          <p:nvPr/>
        </p:nvSpPr>
        <p:spPr>
          <a:xfrm>
            <a:off x="7457910" y="3969210"/>
            <a:ext cx="1082195" cy="901569"/>
          </a:xfrm>
          <a:prstGeom prst="rightArrow">
            <a:avLst/>
          </a:prstGeom>
          <a:solidFill>
            <a:srgbClr val="D93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22">
            <a:extLst>
              <a:ext uri="{FF2B5EF4-FFF2-40B4-BE49-F238E27FC236}">
                <a16:creationId xmlns:a16="http://schemas.microsoft.com/office/drawing/2014/main" id="{E53EB006-4DCC-7F40-8B22-8ACFF398DCC4}"/>
              </a:ext>
            </a:extLst>
          </p:cNvPr>
          <p:cNvSpPr/>
          <p:nvPr/>
        </p:nvSpPr>
        <p:spPr>
          <a:xfrm>
            <a:off x="7438339" y="5764877"/>
            <a:ext cx="1082195" cy="901569"/>
          </a:xfrm>
          <a:prstGeom prst="rightArrow">
            <a:avLst/>
          </a:prstGeom>
          <a:solidFill>
            <a:srgbClr val="D93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93569"/>
              </a:solidFill>
            </a:endParaRPr>
          </a:p>
        </p:txBody>
      </p:sp>
      <p:sp>
        <p:nvSpPr>
          <p:cNvPr id="8" name="TextBox 7">
            <a:extLst>
              <a:ext uri="{FF2B5EF4-FFF2-40B4-BE49-F238E27FC236}">
                <a16:creationId xmlns:a16="http://schemas.microsoft.com/office/drawing/2014/main" id="{66D37F99-F35F-1E45-84A1-8E5FB753E7ED}"/>
              </a:ext>
            </a:extLst>
          </p:cNvPr>
          <p:cNvSpPr txBox="1"/>
          <p:nvPr/>
        </p:nvSpPr>
        <p:spPr>
          <a:xfrm>
            <a:off x="8634102" y="5516661"/>
            <a:ext cx="3268783" cy="276999"/>
          </a:xfrm>
          <a:prstGeom prst="rect">
            <a:avLst/>
          </a:prstGeom>
          <a:noFill/>
        </p:spPr>
        <p:txBody>
          <a:bodyPr wrap="square" rtlCol="0">
            <a:spAutoFit/>
          </a:bodyPr>
          <a:lstStyle/>
          <a:p>
            <a:pPr algn="ctr"/>
            <a:r>
              <a:rPr lang="en-GB" sz="1200" dirty="0">
                <a:latin typeface="Colfax Medium" panose="020B0304000000010002" pitchFamily="34" charset="0"/>
              </a:rPr>
              <a:t>Innovating to address local challenges</a:t>
            </a:r>
          </a:p>
        </p:txBody>
      </p:sp>
      <p:sp>
        <p:nvSpPr>
          <p:cNvPr id="14" name="Rectangle 13">
            <a:extLst>
              <a:ext uri="{FF2B5EF4-FFF2-40B4-BE49-F238E27FC236}">
                <a16:creationId xmlns:a16="http://schemas.microsoft.com/office/drawing/2014/main" id="{05EBB0DC-A073-C141-83A8-45CDCF90AE59}"/>
              </a:ext>
            </a:extLst>
          </p:cNvPr>
          <p:cNvSpPr/>
          <p:nvPr/>
        </p:nvSpPr>
        <p:spPr>
          <a:xfrm>
            <a:off x="8634103" y="5860188"/>
            <a:ext cx="1082195" cy="632688"/>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EE00A918-459A-1443-AF98-DADB6499EAB5}"/>
              </a:ext>
            </a:extLst>
          </p:cNvPr>
          <p:cNvSpPr txBox="1"/>
          <p:nvPr/>
        </p:nvSpPr>
        <p:spPr>
          <a:xfrm>
            <a:off x="8540104" y="3641363"/>
            <a:ext cx="3651895" cy="276999"/>
          </a:xfrm>
          <a:prstGeom prst="rect">
            <a:avLst/>
          </a:prstGeom>
          <a:noFill/>
        </p:spPr>
        <p:txBody>
          <a:bodyPr wrap="square" rtlCol="0">
            <a:spAutoFit/>
          </a:bodyPr>
          <a:lstStyle/>
          <a:p>
            <a:pPr algn="ctr"/>
            <a:r>
              <a:rPr lang="en-GB" sz="1200" dirty="0">
                <a:latin typeface="Colfax Medium" panose="020B0304000000010002" pitchFamily="34" charset="0"/>
              </a:rPr>
              <a:t>Levelling Up Missions</a:t>
            </a:r>
          </a:p>
        </p:txBody>
      </p:sp>
      <p:sp>
        <p:nvSpPr>
          <p:cNvPr id="20" name="Rectangle 19">
            <a:extLst>
              <a:ext uri="{FF2B5EF4-FFF2-40B4-BE49-F238E27FC236}">
                <a16:creationId xmlns:a16="http://schemas.microsoft.com/office/drawing/2014/main" id="{0DDBB156-6519-F443-A97F-D5E638281524}"/>
              </a:ext>
            </a:extLst>
          </p:cNvPr>
          <p:cNvSpPr/>
          <p:nvPr/>
        </p:nvSpPr>
        <p:spPr>
          <a:xfrm>
            <a:off x="9716298" y="5860187"/>
            <a:ext cx="1082195" cy="632688"/>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id="{CAA877A4-BA18-3D40-870C-6EFE5117E4BE}"/>
              </a:ext>
            </a:extLst>
          </p:cNvPr>
          <p:cNvSpPr/>
          <p:nvPr/>
        </p:nvSpPr>
        <p:spPr>
          <a:xfrm>
            <a:off x="10798493" y="5860188"/>
            <a:ext cx="1082195" cy="632687"/>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934189A3-9A26-B844-B7F2-A71E141D023F}"/>
              </a:ext>
            </a:extLst>
          </p:cNvPr>
          <p:cNvSpPr txBox="1"/>
          <p:nvPr/>
        </p:nvSpPr>
        <p:spPr>
          <a:xfrm>
            <a:off x="8634103" y="5970368"/>
            <a:ext cx="1082195" cy="461665"/>
          </a:xfrm>
          <a:prstGeom prst="rect">
            <a:avLst/>
          </a:prstGeom>
          <a:noFill/>
        </p:spPr>
        <p:txBody>
          <a:bodyPr wrap="square" rtlCol="0">
            <a:spAutoFit/>
          </a:bodyPr>
          <a:lstStyle/>
          <a:p>
            <a:pPr algn="ctr"/>
            <a:r>
              <a:rPr lang="en-US" sz="1200" dirty="0">
                <a:solidFill>
                  <a:schemeClr val="bg1"/>
                </a:solidFill>
                <a:latin typeface="Colfax" panose="020B0304000000010002" pitchFamily="34" charset="0"/>
              </a:rPr>
              <a:t>Health</a:t>
            </a:r>
            <a:br>
              <a:rPr lang="en-US" sz="1200" dirty="0">
                <a:solidFill>
                  <a:schemeClr val="bg1"/>
                </a:solidFill>
                <a:latin typeface="Colfax" panose="020B0304000000010002" pitchFamily="34" charset="0"/>
              </a:rPr>
            </a:br>
            <a:r>
              <a:rPr lang="en-US" sz="1200" dirty="0">
                <a:solidFill>
                  <a:schemeClr val="bg1"/>
                </a:solidFill>
                <a:latin typeface="Colfax" panose="020B0304000000010002" pitchFamily="34" charset="0"/>
              </a:rPr>
              <a:t>Inequalities</a:t>
            </a:r>
          </a:p>
        </p:txBody>
      </p:sp>
      <p:sp>
        <p:nvSpPr>
          <p:cNvPr id="23" name="TextBox 22">
            <a:extLst>
              <a:ext uri="{FF2B5EF4-FFF2-40B4-BE49-F238E27FC236}">
                <a16:creationId xmlns:a16="http://schemas.microsoft.com/office/drawing/2014/main" id="{1C1F03A9-3ACC-9440-823B-02C0B9164B3A}"/>
              </a:ext>
            </a:extLst>
          </p:cNvPr>
          <p:cNvSpPr txBox="1"/>
          <p:nvPr/>
        </p:nvSpPr>
        <p:spPr>
          <a:xfrm>
            <a:off x="9716297" y="5970367"/>
            <a:ext cx="1082195" cy="461665"/>
          </a:xfrm>
          <a:prstGeom prst="rect">
            <a:avLst/>
          </a:prstGeom>
          <a:noFill/>
        </p:spPr>
        <p:txBody>
          <a:bodyPr wrap="square" rtlCol="0">
            <a:spAutoFit/>
          </a:bodyPr>
          <a:lstStyle/>
          <a:p>
            <a:pPr algn="ctr"/>
            <a:r>
              <a:rPr lang="en-US" sz="1200" dirty="0">
                <a:solidFill>
                  <a:schemeClr val="bg1"/>
                </a:solidFill>
                <a:latin typeface="Colfax" panose="020B0304000000010002" pitchFamily="34" charset="0"/>
              </a:rPr>
              <a:t>Net zero 2038</a:t>
            </a:r>
          </a:p>
        </p:txBody>
      </p:sp>
      <p:sp>
        <p:nvSpPr>
          <p:cNvPr id="24" name="TextBox 23">
            <a:extLst>
              <a:ext uri="{FF2B5EF4-FFF2-40B4-BE49-F238E27FC236}">
                <a16:creationId xmlns:a16="http://schemas.microsoft.com/office/drawing/2014/main" id="{C0558B1F-C7BC-4F41-A07D-6F62487128A6}"/>
              </a:ext>
            </a:extLst>
          </p:cNvPr>
          <p:cNvSpPr txBox="1"/>
          <p:nvPr/>
        </p:nvSpPr>
        <p:spPr>
          <a:xfrm>
            <a:off x="10798492" y="5962832"/>
            <a:ext cx="1082195" cy="461665"/>
          </a:xfrm>
          <a:prstGeom prst="rect">
            <a:avLst/>
          </a:prstGeom>
          <a:noFill/>
        </p:spPr>
        <p:txBody>
          <a:bodyPr wrap="square" rtlCol="0">
            <a:spAutoFit/>
          </a:bodyPr>
          <a:lstStyle/>
          <a:p>
            <a:pPr algn="ctr"/>
            <a:r>
              <a:rPr lang="en-US" sz="1200" dirty="0">
                <a:solidFill>
                  <a:schemeClr val="bg1"/>
                </a:solidFill>
                <a:latin typeface="Colfax" panose="020B0304000000010002" pitchFamily="34" charset="0"/>
              </a:rPr>
              <a:t>Good </a:t>
            </a:r>
            <a:br>
              <a:rPr lang="en-US" sz="1200" dirty="0">
                <a:solidFill>
                  <a:schemeClr val="bg1"/>
                </a:solidFill>
                <a:latin typeface="Colfax" panose="020B0304000000010002" pitchFamily="34" charset="0"/>
              </a:rPr>
            </a:br>
            <a:r>
              <a:rPr lang="en-US" sz="1200" dirty="0">
                <a:solidFill>
                  <a:schemeClr val="bg1"/>
                </a:solidFill>
                <a:latin typeface="Colfax" panose="020B0304000000010002" pitchFamily="34" charset="0"/>
              </a:rPr>
              <a:t>employment</a:t>
            </a:r>
          </a:p>
        </p:txBody>
      </p:sp>
      <p:sp>
        <p:nvSpPr>
          <p:cNvPr id="25" name="Rectangle 24">
            <a:extLst>
              <a:ext uri="{FF2B5EF4-FFF2-40B4-BE49-F238E27FC236}">
                <a16:creationId xmlns:a16="http://schemas.microsoft.com/office/drawing/2014/main" id="{3F730360-A104-3945-ABD9-1D6BF0487E68}"/>
              </a:ext>
            </a:extLst>
          </p:cNvPr>
          <p:cNvSpPr/>
          <p:nvPr/>
        </p:nvSpPr>
        <p:spPr>
          <a:xfrm>
            <a:off x="8634104" y="4130140"/>
            <a:ext cx="805987" cy="545197"/>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Rectangle 39">
            <a:extLst>
              <a:ext uri="{FF2B5EF4-FFF2-40B4-BE49-F238E27FC236}">
                <a16:creationId xmlns:a16="http://schemas.microsoft.com/office/drawing/2014/main" id="{3C37A5A5-4C46-5F46-9976-AB77FE991561}"/>
              </a:ext>
            </a:extLst>
          </p:cNvPr>
          <p:cNvSpPr/>
          <p:nvPr/>
        </p:nvSpPr>
        <p:spPr>
          <a:xfrm>
            <a:off x="9440091" y="4130141"/>
            <a:ext cx="805987" cy="547870"/>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ectangle 40">
            <a:extLst>
              <a:ext uri="{FF2B5EF4-FFF2-40B4-BE49-F238E27FC236}">
                <a16:creationId xmlns:a16="http://schemas.microsoft.com/office/drawing/2014/main" id="{5A17EBE4-5147-4746-B2E5-DE7E8291FB0D}"/>
              </a:ext>
            </a:extLst>
          </p:cNvPr>
          <p:cNvSpPr/>
          <p:nvPr/>
        </p:nvSpPr>
        <p:spPr>
          <a:xfrm>
            <a:off x="10246078" y="4137676"/>
            <a:ext cx="805987" cy="532800"/>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Rectangle 41">
            <a:extLst>
              <a:ext uri="{FF2B5EF4-FFF2-40B4-BE49-F238E27FC236}">
                <a16:creationId xmlns:a16="http://schemas.microsoft.com/office/drawing/2014/main" id="{04BFA9F6-AE8A-6840-826E-F5BFFD86D9AE}"/>
              </a:ext>
            </a:extLst>
          </p:cNvPr>
          <p:cNvSpPr/>
          <p:nvPr/>
        </p:nvSpPr>
        <p:spPr>
          <a:xfrm>
            <a:off x="11052065" y="4137676"/>
            <a:ext cx="805987" cy="537662"/>
          </a:xfrm>
          <a:prstGeom prst="rect">
            <a:avLst/>
          </a:prstGeom>
          <a:solidFill>
            <a:srgbClr val="D9356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TextBox 42">
            <a:extLst>
              <a:ext uri="{FF2B5EF4-FFF2-40B4-BE49-F238E27FC236}">
                <a16:creationId xmlns:a16="http://schemas.microsoft.com/office/drawing/2014/main" id="{81CD406B-087A-6B4B-8AC2-93D5B66D6CB2}"/>
              </a:ext>
            </a:extLst>
          </p:cNvPr>
          <p:cNvSpPr txBox="1"/>
          <p:nvPr/>
        </p:nvSpPr>
        <p:spPr>
          <a:xfrm>
            <a:off x="8634102" y="4184168"/>
            <a:ext cx="805989" cy="400110"/>
          </a:xfrm>
          <a:prstGeom prst="rect">
            <a:avLst/>
          </a:prstGeom>
          <a:noFill/>
        </p:spPr>
        <p:txBody>
          <a:bodyPr wrap="square" rtlCol="0">
            <a:spAutoFit/>
          </a:bodyPr>
          <a:lstStyle/>
          <a:p>
            <a:pPr algn="ctr"/>
            <a:r>
              <a:rPr lang="en-US" sz="1000" dirty="0">
                <a:solidFill>
                  <a:schemeClr val="bg1"/>
                </a:solidFill>
                <a:latin typeface="Colfax" panose="020B0304000000010002" pitchFamily="34" charset="0"/>
              </a:rPr>
              <a:t>Productivity AND </a:t>
            </a:r>
          </a:p>
        </p:txBody>
      </p:sp>
      <p:sp>
        <p:nvSpPr>
          <p:cNvPr id="44" name="TextBox 43">
            <a:extLst>
              <a:ext uri="{FF2B5EF4-FFF2-40B4-BE49-F238E27FC236}">
                <a16:creationId xmlns:a16="http://schemas.microsoft.com/office/drawing/2014/main" id="{415D633C-4621-304C-8A3E-94147BA8CF94}"/>
              </a:ext>
            </a:extLst>
          </p:cNvPr>
          <p:cNvSpPr txBox="1"/>
          <p:nvPr/>
        </p:nvSpPr>
        <p:spPr>
          <a:xfrm>
            <a:off x="9440088" y="4178582"/>
            <a:ext cx="805989" cy="261610"/>
          </a:xfrm>
          <a:prstGeom prst="rect">
            <a:avLst/>
          </a:prstGeom>
          <a:noFill/>
        </p:spPr>
        <p:txBody>
          <a:bodyPr wrap="square" rtlCol="0">
            <a:spAutoFit/>
          </a:bodyPr>
          <a:lstStyle/>
          <a:p>
            <a:pPr algn="ctr"/>
            <a:r>
              <a:rPr lang="en-US" sz="1100" dirty="0">
                <a:solidFill>
                  <a:schemeClr val="bg1"/>
                </a:solidFill>
                <a:latin typeface="Colfax" panose="020B0304000000010002" pitchFamily="34" charset="0"/>
              </a:rPr>
              <a:t>Skills</a:t>
            </a:r>
          </a:p>
        </p:txBody>
      </p:sp>
      <p:sp>
        <p:nvSpPr>
          <p:cNvPr id="45" name="TextBox 44">
            <a:extLst>
              <a:ext uri="{FF2B5EF4-FFF2-40B4-BE49-F238E27FC236}">
                <a16:creationId xmlns:a16="http://schemas.microsoft.com/office/drawing/2014/main" id="{F8BE1EEB-5EA4-AA48-A6DF-8B97BBC3DF77}"/>
              </a:ext>
            </a:extLst>
          </p:cNvPr>
          <p:cNvSpPr txBox="1"/>
          <p:nvPr/>
        </p:nvSpPr>
        <p:spPr>
          <a:xfrm>
            <a:off x="10246072" y="4188629"/>
            <a:ext cx="805989" cy="261610"/>
          </a:xfrm>
          <a:prstGeom prst="rect">
            <a:avLst/>
          </a:prstGeom>
          <a:noFill/>
        </p:spPr>
        <p:txBody>
          <a:bodyPr wrap="square" rtlCol="0">
            <a:spAutoFit/>
          </a:bodyPr>
          <a:lstStyle/>
          <a:p>
            <a:pPr algn="ctr"/>
            <a:r>
              <a:rPr lang="en-US" sz="1100" dirty="0">
                <a:solidFill>
                  <a:schemeClr val="bg1"/>
                </a:solidFill>
                <a:latin typeface="Colfax" panose="020B0304000000010002" pitchFamily="34" charset="0"/>
              </a:rPr>
              <a:t>Digital</a:t>
            </a:r>
          </a:p>
        </p:txBody>
      </p:sp>
      <p:sp>
        <p:nvSpPr>
          <p:cNvPr id="46" name="TextBox 45">
            <a:extLst>
              <a:ext uri="{FF2B5EF4-FFF2-40B4-BE49-F238E27FC236}">
                <a16:creationId xmlns:a16="http://schemas.microsoft.com/office/drawing/2014/main" id="{EA27C914-2CC7-6943-8A60-D24D870051D7}"/>
              </a:ext>
            </a:extLst>
          </p:cNvPr>
          <p:cNvSpPr txBox="1"/>
          <p:nvPr/>
        </p:nvSpPr>
        <p:spPr>
          <a:xfrm>
            <a:off x="11052053" y="4197538"/>
            <a:ext cx="805989" cy="430887"/>
          </a:xfrm>
          <a:prstGeom prst="rect">
            <a:avLst/>
          </a:prstGeom>
          <a:noFill/>
        </p:spPr>
        <p:txBody>
          <a:bodyPr wrap="square" rtlCol="0">
            <a:spAutoFit/>
          </a:bodyPr>
          <a:lstStyle/>
          <a:p>
            <a:pPr algn="ctr"/>
            <a:r>
              <a:rPr lang="en-US" sz="1100" dirty="0">
                <a:solidFill>
                  <a:schemeClr val="bg1"/>
                </a:solidFill>
                <a:latin typeface="Colfax" panose="020B0304000000010002" pitchFamily="34" charset="0"/>
              </a:rPr>
              <a:t>Pride in place</a:t>
            </a:r>
          </a:p>
        </p:txBody>
      </p:sp>
    </p:spTree>
    <p:extLst>
      <p:ext uri="{BB962C8B-B14F-4D97-AF65-F5344CB8AC3E}">
        <p14:creationId xmlns:p14="http://schemas.microsoft.com/office/powerpoint/2010/main" val="136683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6" ma:contentTypeDescription="Create a new document." ma:contentTypeScope="" ma:versionID="fe435c890183117d076a2fd6e6f5480d">
  <xsd:schema xmlns:xsd="http://www.w3.org/2001/XMLSchema" xmlns:xs="http://www.w3.org/2001/XMLSchema" xmlns:p="http://schemas.microsoft.com/office/2006/metadata/properties" xmlns:ns2="3261f017-ac2b-4ff5-a638-1673a3774bef" xmlns:ns3="4b1f7100-0b23-4043-b839-34762095c238" targetNamespace="http://schemas.microsoft.com/office/2006/metadata/properties" ma:root="true" ma:fieldsID="b623b9754cf9df49258e9bf444d67880" ns2:_="" ns3:_="">
    <xsd:import namespace="3261f017-ac2b-4ff5-a638-1673a3774bef"/>
    <xsd:import namespace="4b1f7100-0b23-4043-b839-34762095c2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f7100-0b23-4043-b839-34762095c2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C1B51A-16FD-40C1-B448-9B8867522B0C}">
  <ds:schemaRefs>
    <ds:schemaRef ds:uri="http://schemas.microsoft.com/office/2006/metadata/properties"/>
    <ds:schemaRef ds:uri="58c8e540-cdfe-4713-bff0-4351d38ade9d"/>
    <ds:schemaRef ds:uri="4d30bb2a-f321-43c9-acb7-6f415d4a716e"/>
    <ds:schemaRef ds:uri="http://schemas.microsoft.com/office/infopath/2007/PartnerControls"/>
    <ds:schemaRef ds:uri="58C8E540-CDFE-4713-BFF0-4351D38ADE9D"/>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8A4C26-AF75-49D4-AF05-6DF30E74C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4b1f7100-0b23-4043-b839-34762095c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60F199-6C00-4E1B-AAD7-D16DA15E0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5804</TotalTime>
  <Words>906</Words>
  <Application>Microsoft Office PowerPoint</Application>
  <PresentationFormat>Widescreen</PresentationFormat>
  <Paragraphs>118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Colfax Black</vt:lpstr>
      <vt:lpstr>Calibri</vt:lpstr>
      <vt:lpstr>Arial</vt:lpstr>
      <vt:lpstr>Colfax</vt:lpstr>
      <vt:lpstr>Colfax Medium</vt:lpstr>
      <vt:lpstr>Courier New</vt:lpstr>
      <vt:lpstr>Office Theme</vt:lpstr>
      <vt:lpstr>Innovation greater manchester</vt:lpstr>
      <vt:lpstr>The direct benefits of R&amp;D investment aren’t felt evenly across the UK</vt:lpstr>
      <vt:lpstr>Innovation Greater Manchester</vt:lpstr>
      <vt:lpstr>A bold vision to 2030 to drive innovation-led economic growth across the whole conurbation</vt:lpstr>
      <vt:lpstr>What are we trying to achieve?</vt:lpstr>
      <vt:lpstr>PowerPoint Presentation</vt:lpstr>
      <vt:lpstr>PowerPoint Presentation</vt:lpstr>
      <vt:lpstr>Innovation accelerator pilot objectives</vt:lpstr>
      <vt:lpstr>Investing in innovation assets to connect research to real-world challenges</vt:lpstr>
      <vt:lpstr>Cumbria and Greater Manchester - Nuclear and advanced manufacturing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gm: prospectus</dc:title>
  <dc:creator>Heales, Steven</dc:creator>
  <cp:lastModifiedBy>Nokes, Simon</cp:lastModifiedBy>
  <cp:revision>40</cp:revision>
  <dcterms:created xsi:type="dcterms:W3CDTF">2021-03-16T14:10:39Z</dcterms:created>
  <dcterms:modified xsi:type="dcterms:W3CDTF">2022-04-26T07:48:35Z</dcterms:modified>
</cp:coreProperties>
</file>